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Default Extension="xlsx" ContentType="application/vnd.openxmlformats-officedocument.spreadsheetml.sheet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712" r:id="rId3"/>
    <p:sldMasterId id="2147483777" r:id="rId4"/>
    <p:sldMasterId id="2147483816" r:id="rId5"/>
    <p:sldMasterId id="2147483829" r:id="rId6"/>
    <p:sldMasterId id="2147483867" r:id="rId7"/>
    <p:sldMasterId id="2147483879" r:id="rId8"/>
    <p:sldMasterId id="2147484075" r:id="rId9"/>
  </p:sldMasterIdLst>
  <p:notesMasterIdLst>
    <p:notesMasterId r:id="rId23"/>
  </p:notesMasterIdLst>
  <p:sldIdLst>
    <p:sldId id="280" r:id="rId10"/>
    <p:sldId id="294" r:id="rId11"/>
    <p:sldId id="289" r:id="rId12"/>
    <p:sldId id="257" r:id="rId13"/>
    <p:sldId id="299" r:id="rId14"/>
    <p:sldId id="297" r:id="rId15"/>
    <p:sldId id="296" r:id="rId16"/>
    <p:sldId id="298" r:id="rId17"/>
    <p:sldId id="273" r:id="rId18"/>
    <p:sldId id="292" r:id="rId19"/>
    <p:sldId id="306" r:id="rId20"/>
    <p:sldId id="307" r:id="rId21"/>
    <p:sldId id="305" r:id="rId22"/>
  </p:sldIdLst>
  <p:sldSz cx="9144000" cy="6858000" type="screen4x3"/>
  <p:notesSz cx="67818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D2403"/>
    <a:srgbClr val="F6A8EB"/>
    <a:srgbClr val="6600FF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82" autoAdjust="0"/>
    <p:restoredTop sz="99833" autoAdjust="0"/>
  </p:normalViewPr>
  <p:slideViewPr>
    <p:cSldViewPr>
      <p:cViewPr>
        <p:scale>
          <a:sx n="71" d="100"/>
          <a:sy n="71" d="100"/>
        </p:scale>
        <p:origin x="-1056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2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5889967637540524E-2"/>
          <c:y val="0.11178247734138999"/>
          <c:w val="0.90291262135922257"/>
          <c:h val="0.528700906344412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57150" dist="38100" dir="5400000" algn="ctr" rotWithShape="0">
                <a:schemeClr val="accent6">
                  <a:shade val="9000"/>
                  <a:alpha val="48000"/>
                  <a:satMod val="105000"/>
                </a:schemeClr>
              </a:outerShdw>
            </a:effectLst>
            <a:scene3d>
              <a:camera prst="orthographicFront">
                <a:rot lat="0" lon="0" rev="0"/>
              </a:camera>
              <a:lightRig rig="glow" dir="tl">
                <a:rot lat="0" lon="0" rev="900000"/>
              </a:lightRig>
            </a:scene3d>
            <a:sp3d prstMaterial="powder">
              <a:bevelT w="25400" h="38100"/>
            </a:sp3d>
          </c:spPr>
          <c:explosion val="25"/>
          <c:dPt>
            <c:idx val="1"/>
            <c:spPr>
              <a:solidFill>
                <a:schemeClr val="accent4">
                  <a:lumMod val="75000"/>
                </a:schemeClr>
              </a:solidFill>
              <a:effectLst>
                <a:outerShdw blurRad="57150" dist="38100" dir="5400000" algn="ctr" rotWithShape="0">
                  <a:schemeClr val="accent6">
                    <a:shade val="9000"/>
                    <a:alpha val="48000"/>
                    <a:satMod val="105000"/>
                  </a:schemeClr>
                </a:outerShdw>
              </a:effectLst>
              <a:scene3d>
                <a:camera prst="orthographicFront">
                  <a:rot lat="0" lon="0" rev="0"/>
                </a:camera>
                <a:lightRig rig="glow" dir="tl">
                  <a:rot lat="0" lon="0" rev="900000"/>
                </a:lightRig>
              </a:scene3d>
              <a:sp3d prstMaterial="powder">
                <a:bevelT w="25400" h="38100"/>
              </a:sp3d>
            </c:spPr>
          </c:dPt>
          <c:dPt>
            <c:idx val="2"/>
            <c:spPr>
              <a:solidFill>
                <a:schemeClr val="accent3">
                  <a:lumMod val="75000"/>
                </a:schemeClr>
              </a:solidFill>
              <a:effectLst>
                <a:outerShdw blurRad="57150" dist="38100" dir="5400000" algn="ctr" rotWithShape="0">
                  <a:schemeClr val="accent6">
                    <a:shade val="9000"/>
                    <a:alpha val="48000"/>
                    <a:satMod val="105000"/>
                  </a:schemeClr>
                </a:outerShdw>
              </a:effectLst>
              <a:scene3d>
                <a:camera prst="orthographicFront">
                  <a:rot lat="0" lon="0" rev="0"/>
                </a:camera>
                <a:lightRig rig="glow" dir="tl">
                  <a:rot lat="0" lon="0" rev="900000"/>
                </a:lightRig>
              </a:scene3d>
              <a:sp3d prstMaterial="powder">
                <a:bevelT w="25400" h="38100"/>
              </a:sp3d>
            </c:spPr>
          </c:dPt>
          <c:dLbls>
            <c:dLbl>
              <c:idx val="0"/>
              <c:layout>
                <c:manualLayout>
                  <c:x val="9.2378775285355836E-3"/>
                  <c:y val="-3.853538823038215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</c:dLbl>
            <c:dLbl>
              <c:idx val="1"/>
              <c:layout>
                <c:manualLayout>
                  <c:x val="6.2404893504972032E-2"/>
                  <c:y val="5.260080493447179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67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ctr"/>
            </c:dLbl>
            <c:spPr>
              <a:noFill/>
              <a:ln w="40521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accent2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ctr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#,#00%</c:formatCode>
                <c:ptCount val="3"/>
                <c:pt idx="0">
                  <c:v>0.26913621633702089</c:v>
                </c:pt>
                <c:pt idx="1">
                  <c:v>7.8360710693932398E-2</c:v>
                </c:pt>
                <c:pt idx="2">
                  <c:v>0.65250307296904675</c:v>
                </c:pt>
              </c:numCache>
            </c:numRef>
          </c:val>
        </c:ser>
        <c:dLbls>
          <c:showVal val="1"/>
        </c:dLbls>
      </c:pie3DChart>
      <c:spPr>
        <a:noFill/>
        <a:ln w="25383">
          <a:noFill/>
        </a:ln>
      </c:spPr>
    </c:plotArea>
    <c:legend>
      <c:legendPos val="r"/>
      <c:legendEntry>
        <c:idx val="1"/>
        <c:txPr>
          <a:bodyPr/>
          <a:lstStyle/>
          <a:p>
            <a:pPr>
              <a:defRPr sz="1799" baseline="0">
                <a:solidFill>
                  <a:schemeClr val="accent4">
                    <a:lumMod val="75000"/>
                  </a:schemeClr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20487270840194405"/>
          <c:y val="0.68590973881073936"/>
          <c:w val="0.68855942436853335"/>
          <c:h val="0.31409026118926225"/>
        </c:manualLayout>
      </c:layout>
      <c:txPr>
        <a:bodyPr/>
        <a:lstStyle/>
        <a:p>
          <a:pPr>
            <a:defRPr sz="1799">
              <a:solidFill>
                <a:schemeClr val="accent2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2871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0.77786</cdr:x>
      <cdr:y>0.11436</cdr:y>
    </cdr:from>
    <cdr:to>
      <cdr:x>0.99875</cdr:x>
      <cdr:y>0.21399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85478" y="64628"/>
          <a:ext cx="838846" cy="4478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5E8F5D-18AC-42C3-98E9-4100CED8E26D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C6B2B8-1BF6-4A50-8E0D-6F9FA7FCF2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2812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60736A-2C85-4B2A-BDE1-A76275598C7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CC90BA-4727-440B-8EFB-E77A345464C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D706A-D490-4654-88D6-BC8D780D895E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D9D76-9C9F-47E9-9D6C-49CF53791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07CFE-972B-4D55-8FEE-CDAB5387E062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E97EF-B8AF-4A29-9EF2-D110888A28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AB2CB-C5B5-43C5-99BD-E4B92887E967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E5C3B-0151-4F95-97F2-3F866809B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2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23AE93F1-966C-467C-A0C1-8A8A8E0614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8BCB55A-EA82-40A3-B577-C10F47EB2E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9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9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C3DA474-79EE-4AA2-A60B-39C0D056E5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30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10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93FB3F8-21E4-40A4-8B7B-B06D2CCE10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CE482D3-453C-4968-B630-A2E9B10917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F8263BA-479D-4BC3-BA20-A0E18056CF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31B7BB1-A65F-4289-8D0C-A8D66CD38B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8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3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FE6A141-19E0-4F32-9016-4B4D450C59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73843-5795-4484-BD94-44720542E3CA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8BFE-FB76-49A3-B1EF-ED8BDB261F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C4D0475-4378-4636-A50F-A3FF75ECC8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6E601D7-21B8-4096-AB45-508979345D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655C2D8-BB39-4D51-8D91-979909C39B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2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FA385E79-B0FA-4698-8195-CE58BF364B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D742E58-F8F0-4734-8F57-B11104A81E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9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9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D07A51A-9EDB-4637-AFB6-BE6BB12976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30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10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0440C7-94DA-4413-A737-A763437172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64D0B4B-F4E5-4681-9F3E-12D4820B57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71FC73D-58F6-4E53-B073-FB8E356A7F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04B895-CE07-4ACF-BBD7-80EF761D89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D3424-236B-4E51-B4E8-1B36C88E5697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670D0-9659-48F0-A984-22F755CED2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8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3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32CB460-3FF6-4871-B7F8-9CA77671C1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197F817-9E3A-4F2F-8B3B-030166549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88BE96D-902C-4D51-BC1D-A80A293D20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57D0292-D6DE-4C54-A0D5-CEBBF2938C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2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7D7FDB77-94A7-43EC-8E81-7EB3E88C5E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D0159A9-F077-4375-9875-CB0435F11B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9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9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311CE83-8701-400A-B4A7-2C4FDAEEC2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30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10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44C2716-5408-45ED-9E59-A6A4E3DA3B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A483AE1-4A35-42ED-8406-F134C63100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2688292-B754-4D12-B038-2780DF3BAC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7FDE1-8551-4591-BACC-4C03754FB723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44201-7B27-4B39-B1F3-616A8FCA4D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9C4115D-F022-4CB5-A320-FCF12432AC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8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3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1D80D20-740F-4CF7-BE1B-DF39EAAD33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516FE9C-B27F-46AF-92BD-C54C1159E9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56744B-4403-4F7D-B77D-EE21B1ACB3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FEEBF0D-300B-4935-A136-42B4EB620F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2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06D8B524-4FDA-4C67-817E-50242C2548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AC6DF1-A550-4570-AD9D-66619701A7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30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10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36487C2-BA96-423F-9F35-B07B4F49FD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03A460A-D6AB-4C4F-B72F-9C01444A81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8D8424B-ACD7-4D4D-A717-008C284D1B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0BCE-7053-47D4-B2DC-2678FB192760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B60E3-65C6-499C-8B21-17DF60CD60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F850C22-E49B-42BA-9F43-392C903F3B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8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3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F09D15-2645-4B77-9CDC-C94B62AE8B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0911393-4B6B-4E49-AEC6-4B4A80871C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2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F31F7CEA-60A0-44CB-8A69-D9347CC66E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2E78282-AC72-464B-A1F5-6850941E8A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9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9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27F712D-F52F-4E3B-BC5B-8D03D3EDBE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30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10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805BC84-8568-471D-B4D1-923BFFA1FB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4728EAC-B952-4971-BA04-CBB675F640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9C12A96-8C85-45CC-8BA5-FDC4FCED83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B1D3D13-A6C4-45EA-A562-6AA19B6934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6378-0769-4A6F-8DF1-45884C289FB0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6F777-5B90-48AF-AA63-82CE0CA594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8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3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3A4626-CEF7-4FF7-AE3F-96656A48A6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4286A45-8B3C-4A46-82BE-8D1911D504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6678227-C752-4CD1-9058-448E73E316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93A4AF4-62A8-449E-AE66-03BB382799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3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63B85444-FA68-4A44-820A-998F850E1E1E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C76344D8-C54E-4DA0-B25C-CD7E2DA8AB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F6CAED6B-B735-4B5C-A72F-DE71222D29BA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3E8E0935-F1F6-48F2-943F-AAA3E7C6C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7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54BAA542-BCBD-4966-93AC-CA24A01894A1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9B9DB29D-5F8B-41CD-8191-B682F3641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169826C8-5362-4DEF-823E-7112934A0567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59FE2B00-F615-4F61-AF2C-B481FDAC9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9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9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B602F30E-940F-4D4C-BB8E-11DDB714F3DE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B6704E3B-A876-4708-AD1E-38462FC5E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95D704E1-44F8-44C7-A963-83795866D8CE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4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4953A040-58D2-499B-A7DA-FEB42B694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A50A6-C792-44DC-A0AC-D652DA712E97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C8C2A-CF1F-4006-AE8C-7EB0292965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9EE91FE3-BE40-4B4B-90F6-03339EF8B01D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C0E4081C-FE9C-45E4-A01F-5268A58264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9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9BCBECFC-37A7-4587-8BC5-0C8210A03867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F0F19BEE-CEEB-449B-9FBE-6848D30DC9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458760A5-676C-4BFB-9798-1F3D1C0A0B79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D0663838-0337-49ED-A246-77B2E20A2D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6C6D3D36-FD7D-494A-87A7-B2E61934B857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6E090AB4-8A5F-4B1A-B65E-DA721BB22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892226E5-5D2F-41A0-9BCC-E96DFFED49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1" y="2821839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1" y="1905002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8966A6-3E81-4D78-8E03-A5F75F799B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50E8CA-E7B3-40DE-A4FD-A36DDE1F8E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AABFBD-3D02-4BBD-9C99-5E304D4720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DCF45D-D108-4686-988E-B100AC2704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08ED47-D2DB-4063-9363-47414F13BF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18ED-E0EE-4856-9BD0-589A8E5042C1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85A4C-DA46-4225-B2E7-AC568DDF52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5A866F-EBE8-4BD5-A208-90C1537F5C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7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17D9507-373A-4FAE-9BC1-3BA8455A02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5"/>
          <p:cNvCxnSpPr/>
          <p:nvPr/>
        </p:nvCxnSpPr>
        <p:spPr>
          <a:xfrm flipH="1">
            <a:off x="6170613" y="7938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6"/>
          <p:cNvCxnSpPr/>
          <p:nvPr/>
        </p:nvCxnSpPr>
        <p:spPr>
          <a:xfrm flipH="1">
            <a:off x="4581525" y="92075"/>
            <a:ext cx="4560888" cy="60801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8"/>
          <p:cNvCxnSpPr/>
          <p:nvPr/>
        </p:nvCxnSpPr>
        <p:spPr>
          <a:xfrm flipH="1">
            <a:off x="5427663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/>
          <p:cNvCxnSpPr/>
          <p:nvPr/>
        </p:nvCxnSpPr>
        <p:spPr>
          <a:xfrm flipH="1">
            <a:off x="5502275" y="31750"/>
            <a:ext cx="3640138" cy="4852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/>
          <p:nvPr/>
        </p:nvCxnSpPr>
        <p:spPr>
          <a:xfrm flipH="1">
            <a:off x="5884863" y="609600"/>
            <a:ext cx="3257550" cy="434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799"/>
            <a:ext cx="6000750" cy="2971801"/>
          </a:xfrm>
        </p:spPr>
        <p:txBody>
          <a:bodyPr anchor="b"/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7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1E81ED1-4B43-47EE-9BC5-AE7C9D3B35F4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ECA61605-29FD-4DA3-80DA-E840493E1D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EB7BB3C7-E9B7-423D-BAD4-BF2889F6CD00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8E16A67A-406C-449B-A41E-CC627F7D90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8" y="2006600"/>
            <a:ext cx="6400801" cy="2281600"/>
          </a:xfrm>
        </p:spPr>
        <p:txBody>
          <a:bodyPr anchor="b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3B3A9F1-E8C5-402B-BA50-69C8F379E407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259FCDD-A52D-4FAE-816A-BBE3052230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685800"/>
            <a:ext cx="3703241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685801"/>
            <a:ext cx="370085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8F2050F6-C1F9-49BC-ADF1-63FAE9DD5CA1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A772E4B-2229-44C7-9510-2E099231BB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0" y="685800"/>
            <a:ext cx="3487340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1270529"/>
            <a:ext cx="3703241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685800"/>
            <a:ext cx="349885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1262062"/>
            <a:ext cx="3696891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66DCC4C-47BC-4D11-9591-B26C19F88C65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DDBD45E-F73A-4D38-B888-FFA20B92B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85638D4-793A-4C3D-B9C0-F6A11F3FD4CE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AC13AD1-0817-4E82-8E3A-C009DA9162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863D9B3-BFC1-4EFB-9116-EE3BEC0DFD1E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8E60D79F-8FBE-42EB-9AF1-998B10EB9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685800"/>
            <a:ext cx="2743200" cy="13716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685800"/>
            <a:ext cx="4457701" cy="5308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2209800"/>
            <a:ext cx="2743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90DA3BD-36B7-4974-9CE3-E2B7DD195378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425FCB5-6E5F-408E-BFCA-EC73F35F0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1F2E9-4BE0-458D-B256-083B666AC94D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E101E-15E4-491B-815E-BAB7076280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64A38DB-5C57-4F26-92BE-E5E8B0041B56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0AC4C34-CBCD-40F5-8C03-E0B5C96F6B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533400"/>
            <a:ext cx="8114109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843867"/>
            <a:ext cx="6228158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6AC35A04-C0E2-4CE5-852D-753EDF1100B0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F869BACD-CDAB-4328-B9F3-781D7936E7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/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114800"/>
            <a:ext cx="6401991" cy="1879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F814AB9C-6B45-48F6-90A4-32A0B9A20C52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2B4E72EB-3F45-4DF4-8BEF-67243EB88A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398463" y="8128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solidFill>
                  <a:prstClr val="white"/>
                </a:solidFill>
                <a:latin typeface="Century Gothic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7713663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solidFill>
                  <a:prstClr val="white"/>
                </a:solidFill>
                <a:latin typeface="Century Gothic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85800"/>
            <a:ext cx="6858001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3429000"/>
            <a:ext cx="6400800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301068"/>
            <a:ext cx="6400800" cy="168486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8047735-CE89-40EF-ABB2-CEC5A30AD4D0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FE44441A-10B2-4F38-A2D8-6125884194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3429000"/>
            <a:ext cx="6400800" cy="1697400"/>
          </a:xfrm>
        </p:spPr>
        <p:txBody>
          <a:bodyPr anchor="b"/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5132981"/>
            <a:ext cx="640199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1302422-C583-4466-8FFB-7280299E7254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DAB86627-C2EF-46A6-AB27-BB02405BE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8463" y="8128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solidFill>
                  <a:prstClr val="white"/>
                </a:solidFill>
                <a:latin typeface="Century Gothic"/>
                <a:cs typeface="+mn-cs"/>
              </a:rPr>
              <a:t>“</a:t>
            </a:r>
          </a:p>
        </p:txBody>
      </p:sp>
      <p:sp>
        <p:nvSpPr>
          <p:cNvPr id="6" name="TextBox 11"/>
          <p:cNvSpPr txBox="1"/>
          <p:nvPr/>
        </p:nvSpPr>
        <p:spPr>
          <a:xfrm>
            <a:off x="7713663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solidFill>
                  <a:prstClr val="white"/>
                </a:solidFill>
                <a:latin typeface="Century Gothic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85800"/>
            <a:ext cx="6858000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4978400"/>
            <a:ext cx="64008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B283691-44E8-45D8-9882-6C483EAE9DFA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611407F-1BE2-4E03-9845-F4A0A8A0EA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0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4766733"/>
            <a:ext cx="64008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D142CB3-F6B6-4976-8F82-C2F8E63DEA31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7AA5FA9-D1D1-4AE7-A5F6-6495C70B4B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E0498FF-5E58-4331-9892-144ADADAD853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3BA09DD6-7CAC-4692-8C77-505AEA8567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685800"/>
            <a:ext cx="154305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85800"/>
            <a:ext cx="58674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A30C67CB-ABF4-4DA7-AFDC-599AFD9E022B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E1851C9C-A4CD-47F2-B6FC-F6A551BD7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1"/>
            <a:ext cx="8229600" cy="4302125"/>
          </a:xfrm>
        </p:spPr>
        <p:txBody>
          <a:bodyPr rtlCol="0"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35FFF-F6F2-44F6-8647-7E54FD2C6667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E5E45-EF04-4083-A910-01E745338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8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77.xml"/><Relationship Id="rId9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slideLayout" Target="../slideLayouts/slideLayout94.xml"/><Relationship Id="rId18" Type="http://schemas.openxmlformats.org/officeDocument/2006/relationships/slideLayout" Target="../slideLayouts/slideLayout99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slideLayout" Target="../slideLayouts/slideLayout93.xml"/><Relationship Id="rId1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3.xml"/><Relationship Id="rId16" Type="http://schemas.openxmlformats.org/officeDocument/2006/relationships/slideLayout" Target="../slideLayouts/slideLayout97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91.xml"/><Relationship Id="rId19" Type="http://schemas.openxmlformats.org/officeDocument/2006/relationships/theme" Target="../theme/theme9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Relationship Id="rId14" Type="http://schemas.openxmlformats.org/officeDocument/2006/relationships/slideLayout" Target="../slideLayouts/slideLayout9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930498-CA6A-4A1E-9FD7-09C05E7C9970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56C0B7-B227-43D5-BC66-7EF2E93F1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3" r:id="rId2"/>
    <p:sldLayoutId id="2147484202" r:id="rId3"/>
    <p:sldLayoutId id="2147484201" r:id="rId4"/>
    <p:sldLayoutId id="2147484200" r:id="rId5"/>
    <p:sldLayoutId id="2147484199" r:id="rId6"/>
    <p:sldLayoutId id="2147484198" r:id="rId7"/>
    <p:sldLayoutId id="2147484197" r:id="rId8"/>
    <p:sldLayoutId id="2147484196" r:id="rId9"/>
    <p:sldLayoutId id="2147484195" r:id="rId10"/>
    <p:sldLayoutId id="21474841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32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33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27.05.2020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61913461-C5B3-4A3E-BBBD-40772CCD83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615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5616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27.05.2020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ED29C40F-5470-40E2-A10D-C61B9A68E0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1215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51216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27.05.2020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6138985E-F06A-43A5-BFC2-D9E29D5170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1" r:id="rId1"/>
    <p:sldLayoutId id="2147484242" r:id="rId2"/>
    <p:sldLayoutId id="2147484243" r:id="rId3"/>
    <p:sldLayoutId id="2147484244" r:id="rId4"/>
    <p:sldLayoutId id="2147484245" r:id="rId5"/>
    <p:sldLayoutId id="2147484246" r:id="rId6"/>
    <p:sldLayoutId id="2147484247" r:id="rId7"/>
    <p:sldLayoutId id="2147484248" r:id="rId8"/>
    <p:sldLayoutId id="2147484249" r:id="rId9"/>
    <p:sldLayoutId id="2147484250" r:id="rId10"/>
    <p:sldLayoutId id="214748425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3503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6350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27.05.2020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7215885D-EA38-4882-8864-014B4F78E8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2" r:id="rId1"/>
    <p:sldLayoutId id="2147484253" r:id="rId2"/>
    <p:sldLayoutId id="2147484254" r:id="rId3"/>
    <p:sldLayoutId id="2147484255" r:id="rId4"/>
    <p:sldLayoutId id="2147484256" r:id="rId5"/>
    <p:sldLayoutId id="2147484257" r:id="rId6"/>
    <p:sldLayoutId id="2147484258" r:id="rId7"/>
    <p:sldLayoutId id="2147484259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271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272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27.05.2020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23214333-564D-413F-B8FA-492864A38A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0" r:id="rId1"/>
    <p:sldLayoutId id="2147484261" r:id="rId2"/>
    <p:sldLayoutId id="2147484262" r:id="rId3"/>
    <p:sldLayoutId id="2147484263" r:id="rId4"/>
    <p:sldLayoutId id="2147484264" r:id="rId5"/>
    <p:sldLayoutId id="2147484265" r:id="rId6"/>
    <p:sldLayoutId id="2147484266" r:id="rId7"/>
    <p:sldLayoutId id="2147484267" r:id="rId8"/>
    <p:sldLayoutId id="2147484268" r:id="rId9"/>
    <p:sldLayoutId id="2147484269" r:id="rId10"/>
    <p:sldLayoutId id="21474842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4997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E5D6D0-71D1-4EC5-8DD4-5319EFD5BEE7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B4FC39-FCFC-4E1A-983C-EE6E59529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1" r:id="rId1"/>
    <p:sldLayoutId id="2147484272" r:id="rId2"/>
    <p:sldLayoutId id="2147484273" r:id="rId3"/>
    <p:sldLayoutId id="2147484274" r:id="rId4"/>
    <p:sldLayoutId id="2147484275" r:id="rId5"/>
    <p:sldLayoutId id="2147484276" r:id="rId6"/>
    <p:sldLayoutId id="2147484277" r:id="rId7"/>
    <p:sldLayoutId id="2147484278" r:id="rId8"/>
    <p:sldLayoutId id="2147484279" r:id="rId9"/>
    <p:sldLayoutId id="2147484280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0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6262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94E6B7F-C574-4938-837B-6A833CE9CCC2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48478EE-E2DC-44CC-829E-66D0C8615C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954" name="Group 6"/>
          <p:cNvGrpSpPr>
            <a:grpSpLocks/>
          </p:cNvGrpSpPr>
          <p:nvPr/>
        </p:nvGrpSpPr>
        <p:grpSpPr bwMode="auto">
          <a:xfrm>
            <a:off x="6905625" y="2963863"/>
            <a:ext cx="2236788" cy="320833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704" y="2963333"/>
              <a:ext cx="912123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628" y="3285648"/>
              <a:ext cx="1896199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2884" y="3131636"/>
              <a:ext cx="1745943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9051" y="3682589"/>
              <a:ext cx="1269776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2763" y="4487863"/>
            <a:ext cx="6400800" cy="15065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59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2763" y="685800"/>
            <a:ext cx="6400800" cy="361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7913" y="6172200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rgbClr val="146194">
                    <a:lumMod val="50000"/>
                  </a:srgb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A4D3C9BD-2692-4CE0-8202-E6683038FD13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2763" y="6172200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rgbClr val="146194">
                    <a:lumMod val="50000"/>
                  </a:srgb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578475"/>
            <a:ext cx="85725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3200" b="0" i="0">
                <a:solidFill>
                  <a:srgbClr val="146194">
                    <a:lumMod val="50000"/>
                  </a:srgb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A6147CA0-EE83-4C03-BDA8-B5802632A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07" r:id="rId1"/>
    <p:sldLayoutId id="2147484308" r:id="rId2"/>
    <p:sldLayoutId id="2147484309" r:id="rId3"/>
    <p:sldLayoutId id="2147484310" r:id="rId4"/>
    <p:sldLayoutId id="2147484311" r:id="rId5"/>
    <p:sldLayoutId id="2147484312" r:id="rId6"/>
    <p:sldLayoutId id="2147484313" r:id="rId7"/>
    <p:sldLayoutId id="2147484314" r:id="rId8"/>
    <p:sldLayoutId id="2147484315" r:id="rId9"/>
    <p:sldLayoutId id="2147484316" r:id="rId10"/>
    <p:sldLayoutId id="2147484317" r:id="rId11"/>
    <p:sldLayoutId id="2147484318" r:id="rId12"/>
    <p:sldLayoutId id="2147484319" r:id="rId13"/>
    <p:sldLayoutId id="2147484320" r:id="rId14"/>
    <p:sldLayoutId id="2147484321" r:id="rId15"/>
    <p:sldLayoutId id="2147484322" r:id="rId16"/>
    <p:sldLayoutId id="2147484323" r:id="rId17"/>
    <p:sldLayoutId id="2147484206" r:id="rId18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2000" kern="1200">
          <a:solidFill>
            <a:srgbClr val="0F496F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kern="1200">
          <a:solidFill>
            <a:srgbClr val="0F496F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600" kern="1200">
          <a:solidFill>
            <a:srgbClr val="0F496F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2.xml"/><Relationship Id="rId4" Type="http://schemas.openxmlformats.org/officeDocument/2006/relationships/hyperlink" Target="mailto:admkrapivino@mail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9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WordArt 6"/>
          <p:cNvSpPr>
            <a:spLocks noChangeArrowheads="1" noChangeShapeType="1" noTextEdit="1"/>
          </p:cNvSpPr>
          <p:nvPr/>
        </p:nvSpPr>
        <p:spPr bwMode="auto">
          <a:xfrm>
            <a:off x="539552" y="836613"/>
            <a:ext cx="8352927" cy="12962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12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624139"/>
                </a:solidFill>
                <a:latin typeface="Arial Black"/>
              </a:rPr>
              <a:t>Б Ю Д Ж Е Т   Д Л Я   Г Р А Ж Д А Н</a:t>
            </a:r>
          </a:p>
        </p:txBody>
      </p:sp>
      <p:sp>
        <p:nvSpPr>
          <p:cNvPr id="147459" name="Прямоугольник 1"/>
          <p:cNvSpPr>
            <a:spLocks noChangeArrowheads="1"/>
          </p:cNvSpPr>
          <p:nvPr/>
        </p:nvSpPr>
        <p:spPr bwMode="auto">
          <a:xfrm>
            <a:off x="468313" y="2780928"/>
            <a:ext cx="813593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4D2403"/>
                </a:solidFill>
                <a:latin typeface="Times New Roman" pitchFamily="18" charset="0"/>
                <a:cs typeface="Times New Roman" pitchFamily="18" charset="0"/>
              </a:rPr>
              <a:t>КРАПИВИНСКОГО ГОРОДСКОГО ПОСЕЛЕНИЯ ЗА 2019 ГОД </a:t>
            </a:r>
            <a:endParaRPr lang="ru-RU" sz="3200" b="1" dirty="0" smtClean="0">
              <a:solidFill>
                <a:srgbClr val="4D240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4D2403"/>
                </a:solidFill>
              </a:rPr>
              <a:t>(разработан на основе решения Совета народных депутатов Крапивинского муниципального округа от 27.05.2020 № </a:t>
            </a:r>
            <a:r>
              <a:rPr lang="ru-RU" sz="2400" b="1" dirty="0" smtClean="0">
                <a:solidFill>
                  <a:srgbClr val="4D2403"/>
                </a:solidFill>
              </a:rPr>
              <a:t>134 </a:t>
            </a:r>
            <a:r>
              <a:rPr lang="ru-RU" sz="2400" b="1" dirty="0" smtClean="0">
                <a:solidFill>
                  <a:srgbClr val="4D2403"/>
                </a:solidFill>
              </a:rPr>
              <a:t>«Об исполнении бюджета </a:t>
            </a:r>
            <a:r>
              <a:rPr lang="ru-RU" sz="2400" b="1" dirty="0" smtClean="0">
                <a:solidFill>
                  <a:srgbClr val="4D2403"/>
                </a:solidFill>
              </a:rPr>
              <a:t>Крапивинского </a:t>
            </a:r>
            <a:r>
              <a:rPr lang="ru-RU" sz="2400" b="1" dirty="0" smtClean="0">
                <a:solidFill>
                  <a:srgbClr val="4D2403"/>
                </a:solidFill>
              </a:rPr>
              <a:t>городского поселения за 2019 год»)</a:t>
            </a:r>
            <a:endParaRPr lang="ru-RU" sz="2400" b="1" dirty="0" smtClean="0">
              <a:solidFill>
                <a:srgbClr val="4D240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403648" y="548680"/>
            <a:ext cx="7560840" cy="1152127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КРАПИВИНСКОГО ГОРОДСКОГО ПОСЕЛЕНИЯ 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 РАМКАХ ПРОГРАММ ЗА 2019Г</a:t>
            </a:r>
            <a:endParaRPr lang="ru-RU" sz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9027" name="Номер слайда 1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4F073E-9C77-446F-A295-EE3465A0BD4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  <p:graphicFrame>
        <p:nvGraphicFramePr>
          <p:cNvPr id="211031" name="Group 8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69392037"/>
              </p:ext>
            </p:extLst>
          </p:nvPr>
        </p:nvGraphicFramePr>
        <p:xfrm>
          <a:off x="179512" y="1988839"/>
          <a:ext cx="8784976" cy="4680521"/>
        </p:xfrm>
        <a:graphic>
          <a:graphicData uri="http://schemas.openxmlformats.org/drawingml/2006/table">
            <a:tbl>
              <a:tblPr/>
              <a:tblGrid>
                <a:gridCol w="3384376"/>
                <a:gridCol w="1080120"/>
                <a:gridCol w="1296144"/>
                <a:gridCol w="1224136"/>
                <a:gridCol w="1001366"/>
                <a:gridCol w="798834"/>
              </a:tblGrid>
              <a:tr h="1276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2018г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Первоначальный план 2019г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 2019 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2019г исполнено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 к 2018г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21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45335,6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56748,3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49449,9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48347,3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106,6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38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«Благоустройство и дорожное хозяйства Крапивинского городского поселения 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21724,6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34534,1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26442,0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25462,5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117,2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17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«Жилищно-коммунальный комплекс, энергосбережение и повышение энергетической эффективности на территории Крапивинского городского поселения»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14764,5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14602,3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13305,9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13305,9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25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«Организация  местного самоуправления администрации Крапивинского сельского поселения "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8846,5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7611,9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9702,0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9578,9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108,3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58774" name="Picture 168" descr="kak-uluchshit-kachestvo-video-v-skayp192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375"/>
            <a:ext cx="161925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 flipH="1">
            <a:off x="7812359" y="1556793"/>
            <a:ext cx="1331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84238"/>
            <a:r>
              <a:rPr lang="ru-RU" sz="1600" b="1" dirty="0" smtClean="0">
                <a:solidFill>
                  <a:srgbClr val="4D2403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1600" b="1" dirty="0">
              <a:solidFill>
                <a:srgbClr val="4D240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rgbClr val="4D2403"/>
                </a:solidFill>
                <a:latin typeface="Times New Roman" pitchFamily="18" charset="0"/>
                <a:cs typeface="Times New Roman" pitchFamily="18" charset="0"/>
              </a:rPr>
              <a:t>ПОКАЗАТЕЛИ ЭФФЕКТИВНОСТИ ДЕЯТЕЛЬНОСТИ ОРГАНОВ МЕСТНОГО САМОУПРАВЛЕНИЯ</a:t>
            </a:r>
            <a:endParaRPr lang="ru-RU" sz="2000" dirty="0">
              <a:solidFill>
                <a:srgbClr val="4D240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ph type="chart" idx="1"/>
          </p:nvPr>
        </p:nvGraphicFramePr>
        <p:xfrm>
          <a:off x="323531" y="1196750"/>
          <a:ext cx="8640959" cy="5400600"/>
        </p:xfrm>
        <a:graphic>
          <a:graphicData uri="http://schemas.openxmlformats.org/drawingml/2006/table">
            <a:tbl>
              <a:tblPr/>
              <a:tblGrid>
                <a:gridCol w="2609035"/>
                <a:gridCol w="1370955"/>
                <a:gridCol w="1370955"/>
                <a:gridCol w="1037677"/>
                <a:gridCol w="1028199"/>
                <a:gridCol w="1224138"/>
              </a:tblGrid>
              <a:tr h="51977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</a:rPr>
                        <a:t>2019 год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</a:rPr>
                        <a:t>2020 год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997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</a:rPr>
                        <a:t>исполнено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</a:rPr>
                        <a:t>план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992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Численность населения на конец года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чел.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8178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7318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7065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805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Объем доходов местного бюджета в расчете на 1 жителя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руб.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5,3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6,2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6,9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805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Объем расходов местного бюджета в расчете на 1 жителя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руб.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5,7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6,2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6,8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9621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Объем расходов местного бюджета на жилищно-коммунальное хозяйство в расчете на 1 жителя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руб.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3,1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1,9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64377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Объем расходов местного бюджета на содержание работников органов местного самоуправления в расчете на 1 жителя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руб.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0,667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1,2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1,4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9621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Протяженность автомобильных дорог общего пользования местного значения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км.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82,3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82,3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82,3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6886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Доля протяженности автомобильных дорог общего пользования местного значения, не отвечающих нормативным требованиям, в общей протяженности автомобильных дорог общего пользования местного значения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98,8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A4AF4-62A8-449E-AE66-03BB38279989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rgbClr val="4D2403"/>
                </a:solidFill>
                <a:latin typeface="Times New Roman" pitchFamily="18" charset="0"/>
                <a:cs typeface="Times New Roman" pitchFamily="18" charset="0"/>
              </a:rPr>
              <a:t>ПОКАЗАТЕЛИ ЭФФЕКТИВНОСТИ ДЕЯТЕЛЬНОСТИ ОРГАНОВ МЕСТНОГО САМОУПРАВЛЕНИЯ</a:t>
            </a:r>
            <a:endParaRPr lang="ru-RU" sz="2000" dirty="0">
              <a:solidFill>
                <a:srgbClr val="4D240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ph type="chart" idx="1"/>
          </p:nvPr>
        </p:nvGraphicFramePr>
        <p:xfrm>
          <a:off x="323531" y="1340768"/>
          <a:ext cx="8640959" cy="5364702"/>
        </p:xfrm>
        <a:graphic>
          <a:graphicData uri="http://schemas.openxmlformats.org/drawingml/2006/table">
            <a:tbl>
              <a:tblPr/>
              <a:tblGrid>
                <a:gridCol w="2609035"/>
                <a:gridCol w="1370955"/>
                <a:gridCol w="1370955"/>
                <a:gridCol w="1037677"/>
                <a:gridCol w="1028199"/>
                <a:gridCol w="1224138"/>
              </a:tblGrid>
              <a:tr h="3050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</a:rPr>
                        <a:t>2019 год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</a:rPr>
                        <a:t>2020 год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067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</a:rPr>
                        <a:t>исполнено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</a:rPr>
                        <a:t>план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52540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Доля населения, проживающего в населенных пунктах, не имеющих регулярного автобусного сообщения с административным центром муниципального района, в общей численности населения поселения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86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Общая площадь жилых помещений, приходящаяся в среднем на одного жителя – всего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м²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19,5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21,7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22,4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0847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 том числе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введенная в действие за 1 год</a:t>
                      </a: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м²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0,16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88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4725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88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42447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45723" marB="45723" anchor="b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A4AF4-62A8-449E-AE66-03BB38279989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14" descr="C:\Users\Оксана\Desktop\back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5"/>
            <a:ext cx="9144000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7848872" cy="481885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Круглая лента лицом вверх 4"/>
          <p:cNvSpPr/>
          <p:nvPr/>
        </p:nvSpPr>
        <p:spPr>
          <a:xfrm>
            <a:off x="319088" y="3861048"/>
            <a:ext cx="8645525" cy="2881065"/>
          </a:xfrm>
          <a:prstGeom prst="ellipseRibbon2">
            <a:avLst>
              <a:gd name="adj1" fmla="val 11931"/>
              <a:gd name="adj2" fmla="val 50000"/>
              <a:gd name="adj3" fmla="val 12500"/>
            </a:avLst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Контактная информация:</a:t>
            </a:r>
          </a:p>
          <a:p>
            <a:pPr algn="ctr"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Глава Крапивинского городского поселения</a:t>
            </a:r>
          </a:p>
          <a:p>
            <a:pPr algn="ctr" eaLnBrk="1" hangingPunct="1"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Мязин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Сергей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Григорьевич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График работы с 8-30 до 17-30, перерыв с 13-00 до 14-00.</a:t>
            </a:r>
          </a:p>
          <a:p>
            <a:pPr algn="ctr"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Адрес: 652440, Кемеровская область,</a:t>
            </a:r>
          </a:p>
          <a:p>
            <a:pPr algn="ctr"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Крапивинский район</a:t>
            </a:r>
          </a:p>
          <a:p>
            <a:pPr algn="ctr" eaLnBrk="1" hangingPunct="1">
              <a:defRPr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пгт.Крапивинский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 Юбилейная 2</a:t>
            </a:r>
          </a:p>
          <a:p>
            <a:pPr algn="ctr"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 (8 38446) 22-2-48, Факс: (8 38446) 22-4-36 Электронная почта: </a:t>
            </a:r>
            <a:r>
              <a:rPr lang="en-US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admkrapivino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@</a:t>
            </a: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mail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r>
              <a:rPr lang="en-US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ru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02941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9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549275"/>
            <a:ext cx="8686800" cy="4967288"/>
          </a:xfrm>
        </p:spPr>
        <p:txBody>
          <a:bodyPr/>
          <a:lstStyle/>
          <a:p>
            <a:r>
              <a:rPr lang="ru-RU" b="1" dirty="0" smtClean="0"/>
              <a:t>ЧТО ТАКОЕ БЮДЖЕТ ДЛЯ ГРАЖДАН - это упрощенная версия бюджетного документа, которая использует неформальный язык и доступные форматы, чтобы облегчить для граждан  понимание бюджета. Он содержит информационно-аналитический материал, доступный для широкого круга неподготовленных пользователей.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smtClean="0">
              <a:solidFill>
                <a:schemeClr val="tx2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smtClean="0">
              <a:solidFill>
                <a:schemeClr val="tx2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smtClean="0">
              <a:solidFill>
                <a:schemeClr val="tx2"/>
              </a:solidFill>
            </a:endParaRPr>
          </a:p>
        </p:txBody>
      </p:sp>
      <p:sp>
        <p:nvSpPr>
          <p:cNvPr id="120836" name="Rectangle 7"/>
          <p:cNvSpPr>
            <a:spLocks noChangeArrowheads="1"/>
          </p:cNvSpPr>
          <p:nvPr/>
        </p:nvSpPr>
        <p:spPr bwMode="auto">
          <a:xfrm>
            <a:off x="684213" y="620713"/>
            <a:ext cx="7993062" cy="1203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БЮДЖЕТ ЗА 2019 ГОД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НАПРАВЛЕН НА РЕШЕНИЕ СЛЕДУЮЩИХ КЛЮЧЕВЫХ ЗАДАЧ: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0840" name="AutoShape 8"/>
          <p:cNvSpPr>
            <a:spLocks noChangeArrowheads="1"/>
          </p:cNvSpPr>
          <p:nvPr/>
        </p:nvSpPr>
        <p:spPr bwMode="auto">
          <a:xfrm>
            <a:off x="427874" y="1923947"/>
            <a:ext cx="8391434" cy="1193624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cs typeface="+mn-cs"/>
              </a:rPr>
              <a:t>Обеспечение устойчивости и сбалансированности бюджетной системы в целях </a:t>
            </a:r>
          </a:p>
          <a:p>
            <a:pPr algn="ctr">
              <a:defRPr/>
            </a:pPr>
            <a:r>
              <a:rPr lang="ru-RU" sz="1400" b="1" dirty="0">
                <a:cs typeface="+mn-cs"/>
              </a:rPr>
              <a:t>гарантированного исполнения действующих и принимаемых расходных обязательств</a:t>
            </a:r>
            <a:r>
              <a:rPr lang="ru-RU" dirty="0">
                <a:cs typeface="+mn-cs"/>
              </a:rPr>
              <a:t> </a:t>
            </a:r>
          </a:p>
        </p:txBody>
      </p:sp>
      <p:sp>
        <p:nvSpPr>
          <p:cNvPr id="120847" name="AutoShape 15"/>
          <p:cNvSpPr>
            <a:spLocks noChangeArrowheads="1"/>
          </p:cNvSpPr>
          <p:nvPr/>
        </p:nvSpPr>
        <p:spPr bwMode="auto">
          <a:xfrm>
            <a:off x="467544" y="3213100"/>
            <a:ext cx="8352607" cy="865188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cs typeface="+mn-cs"/>
              </a:rPr>
              <a:t>Соответствие финансовых возможностей Крапивинского городского поселения</a:t>
            </a:r>
          </a:p>
          <a:p>
            <a:pPr algn="ctr">
              <a:defRPr/>
            </a:pPr>
            <a:r>
              <a:rPr lang="ru-RU" sz="1400" b="1" dirty="0">
                <a:cs typeface="+mn-cs"/>
              </a:rPr>
              <a:t>ключевым направлениям развития </a:t>
            </a:r>
          </a:p>
        </p:txBody>
      </p:sp>
      <p:sp>
        <p:nvSpPr>
          <p:cNvPr id="120850" name="AutoShape 18"/>
          <p:cNvSpPr>
            <a:spLocks noChangeArrowheads="1"/>
          </p:cNvSpPr>
          <p:nvPr/>
        </p:nvSpPr>
        <p:spPr bwMode="auto">
          <a:xfrm>
            <a:off x="468313" y="4221163"/>
            <a:ext cx="8351838" cy="865187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cs typeface="+mn-cs"/>
              </a:rPr>
              <a:t>Повышение роли бюджетной политики для поддержки экономического роста</a:t>
            </a:r>
            <a:r>
              <a:rPr lang="ru-RU" dirty="0">
                <a:cs typeface="+mn-cs"/>
              </a:rPr>
              <a:t> </a:t>
            </a:r>
          </a:p>
        </p:txBody>
      </p:sp>
      <p:sp>
        <p:nvSpPr>
          <p:cNvPr id="120853" name="AutoShape 21"/>
          <p:cNvSpPr>
            <a:spLocks noChangeArrowheads="1"/>
          </p:cNvSpPr>
          <p:nvPr/>
        </p:nvSpPr>
        <p:spPr bwMode="auto">
          <a:xfrm>
            <a:off x="468313" y="5300663"/>
            <a:ext cx="8351838" cy="865187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cs typeface="+mn-cs"/>
              </a:rPr>
              <a:t>Повышение прозрачности и открытости бюджетного процесса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D:\Users\Volzhenina\Desktop\ДЛЯ СЛАЙДОВ\budg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48680"/>
            <a:ext cx="1728192" cy="172819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5150" y="548680"/>
            <a:ext cx="7200900" cy="115212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БЮДЖЕТА КРАПИВИНСКОГО ГОРОДСКОГО ПОСЕЛЕНИЯ ЗА 2019 ГОД</a:t>
            </a:r>
          </a:p>
        </p:txBody>
      </p:sp>
      <p:graphicFrame>
        <p:nvGraphicFramePr>
          <p:cNvPr id="117918" name="Group 15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3308116648"/>
              </p:ext>
            </p:extLst>
          </p:nvPr>
        </p:nvGraphicFramePr>
        <p:xfrm>
          <a:off x="323850" y="2284413"/>
          <a:ext cx="8640637" cy="3757297"/>
        </p:xfrm>
        <a:graphic>
          <a:graphicData uri="http://schemas.openxmlformats.org/drawingml/2006/table">
            <a:tbl>
              <a:tblPr/>
              <a:tblGrid>
                <a:gridCol w="2591966"/>
                <a:gridCol w="1152128"/>
                <a:gridCol w="1512168"/>
                <a:gridCol w="1152128"/>
                <a:gridCol w="1080120"/>
                <a:gridCol w="1152127"/>
              </a:tblGrid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сполнено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Первоначальный                     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2019г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2019г</a:t>
                      </a: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</a:p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  2018г.</a:t>
                      </a:r>
                    </a:p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I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Доходы, всего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45317,6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56748,3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49103,5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48785,3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107,6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Налоговые и неналоговые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14989,0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14017,0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15689,5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15692,0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104,7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Безвозмездные поступления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30328,6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42731,3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33414,0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33093,3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109,1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II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Расходы, всего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45335,6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56748,3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49449,9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48347,3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106,6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III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Дефицит (-), профицит (+)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-18,0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-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-346,4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438,0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582" name="Text Box 116"/>
          <p:cNvSpPr txBox="1">
            <a:spLocks noChangeArrowheads="1"/>
          </p:cNvSpPr>
          <p:nvPr/>
        </p:nvSpPr>
        <p:spPr bwMode="auto">
          <a:xfrm>
            <a:off x="7380288" y="1916113"/>
            <a:ext cx="1512887" cy="33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345" tIns="44173" rIns="88345" bIns="44173">
            <a:spAutoFit/>
          </a:bodyPr>
          <a:lstStyle/>
          <a:p>
            <a:pPr defTabSz="884238"/>
            <a:r>
              <a:rPr lang="ru-RU" sz="1600" b="1" dirty="0" smtClean="0">
                <a:solidFill>
                  <a:srgbClr val="4D2403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600" b="1" dirty="0">
                <a:solidFill>
                  <a:srgbClr val="4D240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solidFill>
                  <a:srgbClr val="4D2403"/>
                </a:solidFill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1600" b="1" dirty="0">
              <a:solidFill>
                <a:srgbClr val="4D240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908" name="Номер слайда 10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FCFED9-874B-4903-BEA7-EE02349316E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550" y="333374"/>
            <a:ext cx="75422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СТРУКТУРА  ДОХОДОВ  КРАПИВИНСКОГО ГОРОДСКОГО ПОСЕЛЕНИЯ ЗА 2019ГОД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/>
          </p:cNvGraphicFramePr>
          <p:nvPr/>
        </p:nvGraphicFramePr>
        <p:xfrm>
          <a:off x="69138" y="1040718"/>
          <a:ext cx="4000528" cy="219653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00528"/>
              </a:tblGrid>
              <a:tr h="3982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Налоговые  доходы </a:t>
                      </a:r>
                      <a:endParaRPr lang="ru-RU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1744924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-Налог на доходы физических лиц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-Акцизы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Налог на имущество физических лиц     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Земельный налог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Единый сельскохозяйственный налог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Государственная пошлина</a:t>
                      </a:r>
                    </a:p>
                    <a:p>
                      <a:pPr algn="l">
                        <a:buFontTx/>
                        <a:buChar char="-"/>
                      </a:pP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6" name="Содержимое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956801141"/>
              </p:ext>
            </p:extLst>
          </p:nvPr>
        </p:nvGraphicFramePr>
        <p:xfrm>
          <a:off x="70397" y="2781300"/>
          <a:ext cx="4000528" cy="1676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00528"/>
              </a:tblGrid>
              <a:tr h="2136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Неналоговые  доходы 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895768">
                <a:tc>
                  <a:txBody>
                    <a:bodyPr/>
                    <a:lstStyle/>
                    <a:p>
                      <a:pPr algn="l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Аренда имущества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Доходы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от реализации имущества (земельных участков)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Доходы от компенсации затрат </a:t>
                      </a:r>
                    </a:p>
                    <a:p>
                      <a:pPr algn="l">
                        <a:buFontTx/>
                        <a:buChar char="-"/>
                      </a:pP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7" name="Содержимое 4"/>
          <p:cNvGraphicFramePr>
            <a:graphicFrameLocks/>
          </p:cNvGraphicFramePr>
          <p:nvPr/>
        </p:nvGraphicFramePr>
        <p:xfrm>
          <a:off x="69138" y="4224833"/>
          <a:ext cx="4000528" cy="205853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0052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Безвозмездные перечисления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89588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В том числе поступления от других бюджетов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(федерального и регионального уровней)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Их также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называют -м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ежбюджетные трансферты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2" name="Содержимое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83121083"/>
              </p:ext>
            </p:extLst>
          </p:nvPr>
        </p:nvGraphicFramePr>
        <p:xfrm>
          <a:off x="3902075" y="1100138"/>
          <a:ext cx="500538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AutoShap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765175"/>
            <a:ext cx="8229600" cy="4392613"/>
          </a:xfrm>
          <a:prstGeom prst="wave">
            <a:avLst>
              <a:gd name="adj1" fmla="val 13005"/>
              <a:gd name="adj2" fmla="val -181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FF0000"/>
            </a:solidFill>
            <a:round/>
          </a:ln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</a:rPr>
              <a:t>Государственная (муниципальная) программа – это документ, определяющий: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sz="1800" smtClean="0">
              <a:solidFill>
                <a:srgbClr val="00206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404813"/>
            <a:ext cx="8661400" cy="616585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400" b="1" smtClean="0"/>
              <a:t> цели и задачи государственной политики в определенной сфере;</a:t>
            </a:r>
          </a:p>
          <a:p>
            <a:pPr>
              <a:lnSpc>
                <a:spcPct val="80000"/>
              </a:lnSpc>
            </a:pPr>
            <a:endParaRPr lang="ru-RU" sz="1400" b="1" smtClean="0"/>
          </a:p>
          <a:p>
            <a:pPr>
              <a:lnSpc>
                <a:spcPct val="80000"/>
              </a:lnSpc>
            </a:pPr>
            <a:r>
              <a:rPr lang="ru-RU" sz="1400" b="1" smtClean="0"/>
              <a:t> способы их достижения;</a:t>
            </a:r>
          </a:p>
          <a:p>
            <a:pPr>
              <a:lnSpc>
                <a:spcPct val="80000"/>
              </a:lnSpc>
            </a:pPr>
            <a:endParaRPr lang="ru-RU" sz="1400" b="1" smtClean="0"/>
          </a:p>
          <a:p>
            <a:pPr>
              <a:lnSpc>
                <a:spcPct val="80000"/>
              </a:lnSpc>
            </a:pPr>
            <a:r>
              <a:rPr lang="ru-RU" sz="1400" b="1" smtClean="0"/>
              <a:t> примерные объемы используемых финансов</a:t>
            </a:r>
          </a:p>
          <a:p>
            <a:pPr>
              <a:lnSpc>
                <a:spcPct val="80000"/>
              </a:lnSpc>
            </a:pPr>
            <a:endParaRPr lang="ru-RU" sz="1400" b="1" smtClean="0"/>
          </a:p>
          <a:p>
            <a:pPr>
              <a:lnSpc>
                <a:spcPct val="80000"/>
              </a:lnSpc>
            </a:pPr>
            <a:endParaRPr lang="ru-RU" sz="1400" b="1" smtClean="0"/>
          </a:p>
          <a:p>
            <a:pPr>
              <a:lnSpc>
                <a:spcPct val="80000"/>
              </a:lnSpc>
            </a:pPr>
            <a:r>
              <a:rPr lang="ru-RU" sz="1600" b="1" smtClean="0"/>
              <a:t>Межбюджетные отношения -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</a:t>
            </a:r>
          </a:p>
          <a:p>
            <a:pPr>
              <a:lnSpc>
                <a:spcPct val="80000"/>
              </a:lnSpc>
            </a:pPr>
            <a:r>
              <a:rPr lang="ru-RU" sz="1600" b="1" smtClean="0"/>
              <a:t>Межбюджетные трансферты - средства, предоставляемые одним бюджетом бюджетной системы Российской Федерации другому бюджету бюджетной системы Российской Федерации.</a:t>
            </a:r>
          </a:p>
          <a:p>
            <a:pPr>
              <a:lnSpc>
                <a:spcPct val="80000"/>
              </a:lnSpc>
            </a:pPr>
            <a:r>
              <a:rPr lang="ru-RU" sz="1600" b="1" smtClean="0"/>
              <a:t>Дотации - межбюджетные трансферты, предоставляемые на безвозмездной и безвозвратной основе без установления направлений и (или) условий их использования.</a:t>
            </a:r>
          </a:p>
          <a:p>
            <a:pPr>
              <a:lnSpc>
                <a:spcPct val="80000"/>
              </a:lnSpc>
            </a:pPr>
            <a:r>
              <a:rPr lang="ru-RU" sz="1600" b="1" smtClean="0"/>
              <a:t>Администратор доходов бюджета - орган местного самоуправления, орган местной администрации, казенное учреждение, осуществляющие в соответствии с законодательством Российской Федерации контроль за правильностью исчисления, полнотой и своевременностью уплаты, начисление, учет, взыскание и принятие решений о возврате (зачете) излишне уплаченных (взысканных) платежей, пеней и штрафов по ним, являющихся доходами бюджетов бюджетной системы Российской Федерации.</a:t>
            </a:r>
          </a:p>
          <a:p>
            <a:pPr>
              <a:lnSpc>
                <a:spcPct val="80000"/>
              </a:lnSpc>
            </a:pPr>
            <a:r>
              <a:rPr lang="ru-RU" sz="1600" b="1" smtClean="0"/>
              <a:t>Главный администратор доходов бюджета - определенный решением о бюджете орган местного самоуправления, орган местной администрации, имеющие в своем ведении администраторов доходов бюджета и (или) являющиеся администраторами доходов бюджета.</a:t>
            </a:r>
            <a:r>
              <a:rPr lang="ru-RU" sz="1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4"/>
          <p:cNvSpPr>
            <a:spLocks noGrp="1"/>
          </p:cNvSpPr>
          <p:nvPr>
            <p:ph type="body" idx="4294967295"/>
          </p:nvPr>
        </p:nvSpPr>
        <p:spPr>
          <a:xfrm>
            <a:off x="457200" y="692150"/>
            <a:ext cx="8229600" cy="58816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smtClean="0"/>
              <a:t>Главный распорядитель бюджетных средств</a:t>
            </a:r>
            <a:r>
              <a:rPr lang="ru-RU" sz="2400" smtClean="0"/>
              <a:t> - орган местного самоуправления, орган местной администрации, указанный в ведомственной структуре расходов бюджета, имеющий право распределять бюджетные ассигнования и лимиты бюджетных обязательств между подведомственными распорядителями и (или) получателями бюджетных средств</a:t>
            </a:r>
            <a:endParaRPr lang="ru-RU" sz="2400" b="1" smtClean="0"/>
          </a:p>
          <a:p>
            <a:pPr>
              <a:lnSpc>
                <a:spcPct val="90000"/>
              </a:lnSpc>
            </a:pPr>
            <a:r>
              <a:rPr lang="ru-RU" sz="2400" b="1" smtClean="0"/>
              <a:t>Бюджетные ассигнования</a:t>
            </a:r>
            <a:r>
              <a:rPr lang="ru-RU" sz="2400" smtClean="0"/>
              <a:t> - предельные объемы денежных средств, предусмотренных в соответствующем финансовом году для исполнения бюджетных обязательств.</a:t>
            </a:r>
            <a:endParaRPr lang="ru-RU" sz="2400" b="1" smtClean="0"/>
          </a:p>
          <a:p>
            <a:pPr>
              <a:lnSpc>
                <a:spcPct val="90000"/>
              </a:lnSpc>
            </a:pPr>
            <a:r>
              <a:rPr lang="ru-RU" sz="2400" b="1" smtClean="0"/>
              <a:t>Очередной финансовый год</a:t>
            </a:r>
            <a:r>
              <a:rPr lang="ru-RU" sz="2400" smtClean="0"/>
              <a:t> - год, следующий за текущим финансовым годом.</a:t>
            </a:r>
            <a:endParaRPr lang="ru-RU" sz="2400" b="1" smtClean="0"/>
          </a:p>
          <a:p>
            <a:pPr>
              <a:lnSpc>
                <a:spcPct val="90000"/>
              </a:lnSpc>
            </a:pPr>
            <a:r>
              <a:rPr lang="ru-RU" sz="2400" b="1" smtClean="0"/>
              <a:t>Плановый период</a:t>
            </a:r>
            <a:r>
              <a:rPr lang="ru-RU" sz="2400" smtClean="0"/>
              <a:t> - два финансовых года, следующие за очередным финансовым годом.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115616" y="476672"/>
            <a:ext cx="7632848" cy="122413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КРАПИВИНСКОГО ГОРОДСКОГО   ПОСЕЛЕНИЯ ЗА  2019 Г </a:t>
            </a:r>
            <a:endParaRPr lang="ru-RU" sz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8003" name="Номер слайда 1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BD1AA0-C8F2-4E00-99C1-06CA208EB1D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  <p:pic>
        <p:nvPicPr>
          <p:cNvPr id="156675" name="Picture 95" descr="Скачать перо и чернильница картинки и фото на телефон бесплатн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3375"/>
            <a:ext cx="1476375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6786" name="Group 1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68352559"/>
              </p:ext>
            </p:extLst>
          </p:nvPr>
        </p:nvGraphicFramePr>
        <p:xfrm>
          <a:off x="323528" y="1988840"/>
          <a:ext cx="8568952" cy="4732005"/>
        </p:xfrm>
        <a:graphic>
          <a:graphicData uri="http://schemas.openxmlformats.org/drawingml/2006/table">
            <a:tbl>
              <a:tblPr/>
              <a:tblGrid>
                <a:gridCol w="2990982"/>
                <a:gridCol w="1337721"/>
                <a:gridCol w="1161369"/>
                <a:gridCol w="1055789"/>
                <a:gridCol w="1055789"/>
                <a:gridCol w="967302"/>
              </a:tblGrid>
              <a:tr h="9988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 исполнено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первоначальный план 2019 года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 2019 года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 исполнено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240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к уровню 2018 года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240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540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6992,6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6663,3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8506,7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8457,5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40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239,2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376,7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40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14843,3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28793,1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18994,8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18243,2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40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21972,1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20693,3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20652,5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20424,7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40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324,1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335,6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24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 бюджетам субъектов РФ и муниципальных образований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964,3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438,5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438,5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40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45335,6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56748,3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49449,9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48347,3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812360" y="1412776"/>
            <a:ext cx="1331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84238"/>
            <a:r>
              <a:rPr lang="ru-RU" b="1" dirty="0" smtClean="0">
                <a:solidFill>
                  <a:srgbClr val="4D2403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b="1" dirty="0">
              <a:solidFill>
                <a:srgbClr val="4D240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2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3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3381</TotalTime>
  <Words>1028</Words>
  <Application>Microsoft Office PowerPoint</Application>
  <PresentationFormat>Экран (4:3)</PresentationFormat>
  <Paragraphs>284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9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Тема Office</vt:lpstr>
      <vt:lpstr>1_Городская</vt:lpstr>
      <vt:lpstr>4_Городская</vt:lpstr>
      <vt:lpstr>9_Городская</vt:lpstr>
      <vt:lpstr>12_Городская</vt:lpstr>
      <vt:lpstr>13_Городская</vt:lpstr>
      <vt:lpstr>Трек</vt:lpstr>
      <vt:lpstr>Изящная</vt:lpstr>
      <vt:lpstr>1_Сектор</vt:lpstr>
      <vt:lpstr>Слайд 1</vt:lpstr>
      <vt:lpstr>Слайд 2</vt:lpstr>
      <vt:lpstr>Слайд 3</vt:lpstr>
      <vt:lpstr>ОСНОВНЫЕ ПАРАМЕТРЫ   БЮДЖЕТА КРАПИВИНСКОГО ГОРОДСКОГО ПОСЕЛЕНИЯ ЗА 2019 ГОД</vt:lpstr>
      <vt:lpstr>Слайд 5</vt:lpstr>
      <vt:lpstr>Слайд 6</vt:lpstr>
      <vt:lpstr>Слайд 7</vt:lpstr>
      <vt:lpstr>Слайд 8</vt:lpstr>
      <vt:lpstr>РАСХОДЫ БЮДЖЕТА КРАПИВИНСКОГО ГОРОДСКОГО   ПОСЕЛЕНИЯ ЗА  2019 Г </vt:lpstr>
      <vt:lpstr>РАСХОДЫ БЮДЖЕТА КРАПИВИНСКОГО ГОРОДСКОГО ПОСЕЛЕНИЯ  В РАМКАХ ПРОГРАММ ЗА 2019Г</vt:lpstr>
      <vt:lpstr>ПОКАЗАТЕЛИ ЭФФЕКТИВНОСТИ ДЕЯТЕЛЬНОСТИ ОРГАНОВ МЕСТНОГО САМОУПРАВЛЕНИЯ</vt:lpstr>
      <vt:lpstr>ПОКАЗАТЕЛИ ЭФФЕКТИВНОСТИ ДЕЯТЕЛЬНОСТИ ОРГАНОВ МЕСТНОГО САМОУПРАВЛЕНИЯ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Финансовый отдел администрации Верхнедонского района</dc:title>
  <dc:creator>Александр Никонов</dc:creator>
  <cp:lastModifiedBy>BUD</cp:lastModifiedBy>
  <cp:revision>417</cp:revision>
  <cp:lastPrinted>2013-11-15T06:31:56Z</cp:lastPrinted>
  <dcterms:created xsi:type="dcterms:W3CDTF">2013-05-13T09:45:35Z</dcterms:created>
  <dcterms:modified xsi:type="dcterms:W3CDTF">2020-05-27T10:22:05Z</dcterms:modified>
</cp:coreProperties>
</file>