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7"/>
  </p:notesMasterIdLst>
  <p:sldIdLst>
    <p:sldId id="500" r:id="rId2"/>
    <p:sldId id="633" r:id="rId3"/>
    <p:sldId id="639" r:id="rId4"/>
    <p:sldId id="640" r:id="rId5"/>
    <p:sldId id="641" r:id="rId6"/>
    <p:sldId id="642" r:id="rId7"/>
    <p:sldId id="613" r:id="rId8"/>
    <p:sldId id="610" r:id="rId9"/>
    <p:sldId id="609" r:id="rId10"/>
    <p:sldId id="598" r:id="rId11"/>
    <p:sldId id="627" r:id="rId12"/>
    <p:sldId id="643" r:id="rId13"/>
    <p:sldId id="644" r:id="rId14"/>
    <p:sldId id="617" r:id="rId15"/>
    <p:sldId id="636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CC"/>
    <a:srgbClr val="EDB0EE"/>
    <a:srgbClr val="A6EAF8"/>
    <a:srgbClr val="CCECFF"/>
    <a:srgbClr val="173F15"/>
    <a:srgbClr val="E1FFED"/>
    <a:srgbClr val="E1FFFF"/>
    <a:srgbClr val="FFFFFF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5564" autoAdjust="0"/>
  </p:normalViewPr>
  <p:slideViewPr>
    <p:cSldViewPr>
      <p:cViewPr>
        <p:scale>
          <a:sx n="78" d="100"/>
          <a:sy n="78" d="100"/>
        </p:scale>
        <p:origin x="-7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2018 г.факт.</c:v>
                </c:pt>
                <c:pt idx="1">
                  <c:v>2019 г.факт.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2018 г.факт.</c:v>
                </c:pt>
                <c:pt idx="1">
                  <c:v>2019 г.факт.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4"/>
                <c:pt idx="0">
                  <c:v>3812.9</c:v>
                </c:pt>
                <c:pt idx="1">
                  <c:v>5544.4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2018 г.факт.</c:v>
                </c:pt>
                <c:pt idx="1">
                  <c:v>2019 г.факт.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4"/>
              </c:numCache>
            </c:numRef>
          </c:val>
        </c:ser>
        <c:shape val="box"/>
        <c:axId val="64264064"/>
        <c:axId val="64265600"/>
        <c:axId val="0"/>
      </c:bar3DChart>
      <c:catAx>
        <c:axId val="64264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64265600"/>
        <c:crosses val="autoZero"/>
        <c:auto val="1"/>
        <c:lblAlgn val="ctr"/>
        <c:lblOffset val="100"/>
      </c:catAx>
      <c:valAx>
        <c:axId val="64265600"/>
        <c:scaling>
          <c:orientation val="minMax"/>
          <c:max val="4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64264064"/>
        <c:crosses val="autoZero"/>
        <c:crossBetween val="between"/>
        <c:minorUnit val="250"/>
      </c:valAx>
      <c:spPr>
        <a:noFill/>
        <a:ln w="25378">
          <a:noFill/>
        </a:ln>
      </c:spPr>
    </c:plotArea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142337976983645"/>
          <c:y val="7.7723119416327332E-4"/>
          <c:w val="0.80127430101014052"/>
          <c:h val="0.878078975682085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доходы, %</c:v>
                </c:pt>
              </c:strCache>
            </c:strRef>
          </c:tx>
          <c:dPt>
            <c:idx val="0"/>
            <c:spPr>
              <a:solidFill>
                <a:srgbClr val="EDB0EE"/>
              </a:solidFill>
            </c:spPr>
          </c:dPt>
          <c:dPt>
            <c:idx val="1"/>
            <c:spPr>
              <a:solidFill>
                <a:srgbClr val="A6EAF8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5"/>
            <c:explosion val="9"/>
            <c:spPr>
              <a:solidFill>
                <a:srgbClr val="C00000"/>
              </a:solidFill>
            </c:spPr>
          </c:dPt>
          <c:dPt>
            <c:idx val="6"/>
            <c:explosion val="10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2.1825872882515057E-2"/>
                  <c:y val="4.254666331222533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sz="1400" dirty="0" smtClean="0"/>
                      <a:t>,2%</a:t>
                    </a:r>
                    <a:endParaRPr lang="ru-RU" sz="1400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-9.918114143920595E-2"/>
                  <c:y val="8.558857063329354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sz="1400" dirty="0" smtClean="0"/>
                      <a:t>,6%</a:t>
                    </a:r>
                    <a:endParaRPr lang="ru-RU" sz="1400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-8.278052402258651E-2"/>
                  <c:y val="-0.2872316759181444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400" dirty="0" smtClean="0"/>
                      <a:t>9,2%</a:t>
                    </a:r>
                    <a:endParaRPr lang="ru-RU" sz="1400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5.3894023172661787E-2"/>
                  <c:y val="2.365073842316289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sz="1400" dirty="0" smtClean="0"/>
                      <a:t>,5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</c:dLbl>
            <c:dLbl>
              <c:idx val="4"/>
              <c:layout>
                <c:manualLayout>
                  <c:x val="-3.6595611652761819E-4"/>
                  <c:y val="5.547803465423390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400" dirty="0"/>
                      <a:t>,2%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2.1151599226275401E-2"/>
                  <c:y val="-0.6005924514364326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400" dirty="0" smtClean="0"/>
                      <a:t>8,0%</a:t>
                    </a:r>
                    <a:endParaRPr lang="ru-RU" sz="1400" dirty="0"/>
                  </a:p>
                </c:rich>
              </c:tx>
              <c:dLblPos val="bestFit"/>
            </c:dLbl>
            <c:dLbl>
              <c:idx val="6"/>
              <c:layout>
                <c:manualLayout>
                  <c:x val="-1.6825189034993474E-2"/>
                  <c:y val="-3.818217828141981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sz="1400" dirty="0" smtClean="0"/>
                      <a:t>,3%</a:t>
                    </a:r>
                    <a:endParaRPr lang="ru-RU" sz="1400" dirty="0"/>
                  </a:p>
                </c:rich>
              </c:tx>
              <c:dLblPos val="bestFit"/>
            </c:dLbl>
            <c:dLbl>
              <c:idx val="7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Лист1!$A$2:$A$9</c:f>
              <c:strCache>
                <c:ptCount val="8"/>
                <c:pt idx="0">
                  <c:v>Налоги на совок.доход</c:v>
                </c:pt>
                <c:pt idx="1">
                  <c:v>Налоги на имущество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Гос.пошлина за совершение нотариальных действий</c:v>
                </c:pt>
                <c:pt idx="5">
                  <c:v>Гос.пошлина за совершение нотариальных действий</c:v>
                </c:pt>
                <c:pt idx="6">
                  <c:v>Ндфл</c:v>
                </c:pt>
                <c:pt idx="7">
                  <c:v>Акцизы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83.3</c:v>
                </c:pt>
                <c:pt idx="1">
                  <c:v>75.8</c:v>
                </c:pt>
                <c:pt idx="2">
                  <c:v>452.2</c:v>
                </c:pt>
                <c:pt idx="3">
                  <c:v>51.7</c:v>
                </c:pt>
                <c:pt idx="5">
                  <c:v>1.8</c:v>
                </c:pt>
                <c:pt idx="6">
                  <c:v>50</c:v>
                </c:pt>
                <c:pt idx="7">
                  <c:v>437.9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05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pattFill prst="pct60">
          <a:fgClr>
            <a:schemeClr val="accent1"/>
          </a:fgClr>
          <a:bgClr>
            <a:schemeClr val="bg1"/>
          </a:bgClr>
        </a:pattFill>
      </c:spPr>
    </c:sideWall>
    <c:backWall>
      <c:spPr>
        <a:pattFill prst="pct60">
          <a:fgClr>
            <a:schemeClr val="accent1"/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0274659653200929"/>
          <c:y val="5.2290951089081522E-2"/>
          <c:w val="0.89725340346799076"/>
          <c:h val="0.826993140480788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50800" dir="5400000" algn="ctr" rotWithShape="0">
                <a:srgbClr val="000000"/>
              </a:outerShdw>
            </a:effectLst>
          </c:spPr>
          <c:dLbls>
            <c:dLbl>
              <c:idx val="0"/>
              <c:layout>
                <c:manualLayout>
                  <c:x val="0.10884803608004982"/>
                  <c:y val="-0.27254900879994931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</a:t>
                    </a:r>
                    <a:r>
                      <a:rPr lang="ru-RU" dirty="0" smtClean="0"/>
                      <a:t>601,9</a:t>
                    </a:r>
                    <a:endParaRPr lang="ru-RU" dirty="0"/>
                  </a:p>
                </c:rich>
              </c:tx>
              <c:numFmt formatCode="#,##0.0" sourceLinked="0"/>
              <c:spPr>
                <a:noFill/>
                <a:ln w="25393">
                  <a:noFill/>
                </a:ln>
              </c:spPr>
            </c:dLbl>
            <c:dLbl>
              <c:idx val="1"/>
              <c:layout>
                <c:manualLayout>
                  <c:x val="0.15197794194041397"/>
                  <c:y val="-0.353387346593430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4</a:t>
                    </a:r>
                    <a:r>
                      <a:rPr lang="ru-RU" dirty="0" smtClean="0"/>
                      <a:t>235,3</a:t>
                    </a:r>
                    <a:endParaRPr lang="ru-RU" dirty="0"/>
                  </a:p>
                </c:rich>
              </c:tx>
              <c:numFmt formatCode="#,##0.0" sourceLinked="0"/>
              <c:spPr>
                <a:noFill/>
                <a:ln w="25393">
                  <a:noFill/>
                </a:ln>
              </c:spPr>
            </c:dLbl>
            <c:dLbl>
              <c:idx val="2"/>
              <c:layout>
                <c:manualLayout>
                  <c:x val="8.0126647252869609E-2"/>
                  <c:y val="-0.2671923275151655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rgbClr val="002060"/>
                        </a:solidFill>
                      </a:rPr>
                      <a:t>1</a:t>
                    </a:r>
                    <a:r>
                      <a:rPr lang="ru-RU"/>
                      <a:t>301,7</a:t>
                    </a:r>
                  </a:p>
                </c:rich>
              </c:tx>
              <c:numFmt formatCode="#,##0.0" sourceLinked="0"/>
              <c:spPr>
                <a:noFill/>
                <a:ln w="25393">
                  <a:noFill/>
                </a:ln>
              </c:spPr>
            </c:dLbl>
            <c:dLbl>
              <c:idx val="3"/>
              <c:layout>
                <c:manualLayout>
                  <c:x val="8.5049310760342861E-2"/>
                  <c:y val="-0.24747470571536487"/>
                </c:manualLayout>
              </c:layout>
              <c:showVal val="1"/>
            </c:dLbl>
            <c:dLbl>
              <c:idx val="4"/>
              <c:layout>
                <c:manualLayout>
                  <c:x val="8.8184646150428023E-2"/>
                  <c:y val="-0.25376968213676421"/>
                </c:manualLayout>
              </c:layout>
              <c:showVal val="1"/>
            </c:dLbl>
            <c:numFmt formatCode="#,##0.0" sourceLinked="0"/>
            <c:spPr>
              <a:noFill/>
              <a:ln w="25393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2"/>
                <c:pt idx="0">
                  <c:v>2018г.факт.</c:v>
                </c:pt>
                <c:pt idx="1">
                  <c:v>2019г.факт.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2601.9</c:v>
                </c:pt>
                <c:pt idx="1">
                  <c:v>4235.3</c:v>
                </c:pt>
              </c:numCache>
            </c:numRef>
          </c:val>
        </c:ser>
        <c:shape val="box"/>
        <c:axId val="96310784"/>
        <c:axId val="96312320"/>
        <c:axId val="0"/>
      </c:bar3DChart>
      <c:catAx>
        <c:axId val="96310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312320"/>
        <c:crosses val="autoZero"/>
        <c:auto val="1"/>
        <c:lblAlgn val="ctr"/>
        <c:lblOffset val="100"/>
      </c:catAx>
      <c:valAx>
        <c:axId val="96312320"/>
        <c:scaling>
          <c:orientation val="minMax"/>
          <c:max val="4500"/>
        </c:scaling>
        <c:axPos val="l"/>
        <c:numFmt formatCode="#,##0" sourceLinked="0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310784"/>
        <c:crosses val="autoZero"/>
        <c:crossBetween val="between"/>
        <c:majorUnit val="500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30"/>
      <c:depthPercent val="110"/>
      <c:rAngAx val="1"/>
    </c:view3D>
    <c:floor>
      <c:spPr>
        <a:solidFill>
          <a:srgbClr val="660066"/>
        </a:solidFill>
      </c:spPr>
    </c:floor>
    <c:plotArea>
      <c:layout>
        <c:manualLayout>
          <c:layoutTarget val="inner"/>
          <c:xMode val="edge"/>
          <c:yMode val="edge"/>
          <c:x val="0.10778219821331032"/>
          <c:y val="8.7092076453406303E-2"/>
          <c:w val="0.89196137852239854"/>
          <c:h val="0.801671295781950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dLbls>
            <c:dLbl>
              <c:idx val="0"/>
              <c:layout>
                <c:manualLayout>
                  <c:x val="0.10534594353000899"/>
                  <c:y val="-1.092678230036060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3</a:t>
                    </a:r>
                    <a:r>
                      <a:rPr lang="ru-RU" dirty="0" smtClean="0"/>
                      <a:t>854,7</a:t>
                    </a:r>
                    <a:endParaRPr lang="ru-RU" dirty="0"/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1"/>
              <c:layout>
                <c:manualLayout>
                  <c:x val="0.11484839622797662"/>
                  <c:y val="1.4615580459849899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5</a:t>
                    </a:r>
                    <a:r>
                      <a:rPr lang="ru-RU" dirty="0" smtClean="0"/>
                      <a:t>544,4</a:t>
                    </a:r>
                    <a:endParaRPr lang="ru-RU" dirty="0"/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2"/>
              <c:layout>
                <c:manualLayout>
                  <c:x val="7.4692478184255492E-2"/>
                  <c:y val="-3.131466874051031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rgbClr val="002060"/>
                        </a:solidFill>
                      </a:rPr>
                      <a:t>2</a:t>
                    </a:r>
                    <a:r>
                      <a:rPr lang="ru-RU"/>
                      <a:t>333,7</a:t>
                    </a:r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3"/>
              <c:layout>
                <c:manualLayout>
                  <c:x val="9.067299527252877E-2"/>
                  <c:y val="-1.132596378180202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rgbClr val="002060"/>
                        </a:solidFill>
                      </a:rPr>
                      <a:t>3</a:t>
                    </a:r>
                    <a:r>
                      <a:rPr lang="ru-RU"/>
                      <a:t>005,2</a:t>
                    </a:r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4"/>
              <c:layout>
                <c:manualLayout>
                  <c:x val="9.2509837585747143E-2"/>
                  <c:y val="9.4063622560456618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>
                        <a:solidFill>
                          <a:srgbClr val="002060"/>
                        </a:solidFill>
                      </a:rPr>
                      <a:t>3</a:t>
                    </a:r>
                    <a:r>
                      <a:t>046,2</a:t>
                    </a:r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numFmt formatCode="#,##0.0" sourceLinked="0"/>
            <c:spPr>
              <a:ln>
                <a:solidFill>
                  <a:srgbClr val="7030A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2"/>
                <c:pt idx="0">
                  <c:v>2018г. Исполнено</c:v>
                </c:pt>
                <c:pt idx="1">
                  <c:v>2019г.      Исполнено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3854.7</c:v>
                </c:pt>
                <c:pt idx="1">
                  <c:v>5544.4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2"/>
                <c:pt idx="0">
                  <c:v>2018г. Исполнено</c:v>
                </c:pt>
                <c:pt idx="1">
                  <c:v>2019г.      Исполнено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4"/>
              </c:numCache>
            </c:numRef>
          </c:val>
        </c:ser>
        <c:shape val="cylinder"/>
        <c:axId val="98031488"/>
        <c:axId val="98033024"/>
        <c:axId val="0"/>
      </c:bar3DChart>
      <c:catAx>
        <c:axId val="9803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033024"/>
        <c:crosses val="autoZero"/>
        <c:auto val="1"/>
        <c:lblAlgn val="ctr"/>
        <c:lblOffset val="100"/>
      </c:catAx>
      <c:valAx>
        <c:axId val="9803302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031488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CCFFCC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126805468334855E-2"/>
          <c:y val="5.5157774435079313E-2"/>
          <c:w val="0.81522221148736751"/>
          <c:h val="0.741472617416953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73F15"/>
            </a:solidFill>
            <a:ln>
              <a:solidFill>
                <a:srgbClr val="173F15"/>
              </a:solidFill>
            </a:ln>
          </c:spPr>
          <c:dLbls>
            <c:dLbl>
              <c:idx val="0"/>
              <c:layout>
                <c:manualLayout>
                  <c:x val="6.9943722525481894E-2"/>
                  <c:y val="-4.1698333599442007E-2"/>
                </c:manualLayout>
              </c:layout>
              <c:tx>
                <c:rich>
                  <a:bodyPr/>
                  <a:lstStyle/>
                  <a:p>
                    <a:pPr>
                      <a:defRPr sz="1596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3</a:t>
                    </a:r>
                    <a:r>
                      <a:rPr lang="ru-RU" dirty="0" smtClean="0"/>
                      <a:t>64,5</a:t>
                    </a:r>
                    <a:endParaRPr lang="ru-RU" dirty="0"/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1"/>
              <c:layout>
                <c:manualLayout>
                  <c:x val="7.9809876942712132E-2"/>
                  <c:y val="-3.2415472354923633E-2"/>
                </c:manualLayout>
              </c:layout>
              <c:tx>
                <c:rich>
                  <a:bodyPr/>
                  <a:lstStyle/>
                  <a:p>
                    <a:pPr>
                      <a:defRPr sz="1596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5</a:t>
                    </a:r>
                    <a:r>
                      <a:rPr lang="ru-RU" dirty="0" smtClean="0"/>
                      <a:t>81,2</a:t>
                    </a:r>
                    <a:endParaRPr lang="ru-RU" dirty="0"/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2"/>
              <c:layout>
                <c:manualLayout>
                  <c:x val="7.4692478184255492E-2"/>
                  <c:y val="-3.1314668740510317E-2"/>
                </c:manualLayout>
              </c:layout>
              <c:tx>
                <c:rich>
                  <a:bodyPr/>
                  <a:lstStyle/>
                  <a:p>
                    <a:pPr>
                      <a:defRPr sz="1596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rgbClr val="002060"/>
                        </a:solidFill>
                      </a:rPr>
                      <a:t>4</a:t>
                    </a:r>
                    <a:r>
                      <a:rPr lang="ru-RU"/>
                      <a:t>34,0</a:t>
                    </a:r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3"/>
              <c:layout>
                <c:manualLayout>
                  <c:x val="5.4229725920567802E-2"/>
                  <c:y val="-1.9196015257564019E-3"/>
                </c:manualLayout>
              </c:layout>
              <c:tx>
                <c:rich>
                  <a:bodyPr/>
                  <a:lstStyle/>
                  <a:p>
                    <a:pPr>
                      <a:defRPr sz="1596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rgbClr val="002060"/>
                        </a:solidFill>
                      </a:rPr>
                      <a:t>3</a:t>
                    </a:r>
                    <a:r>
                      <a:rPr lang="ru-RU"/>
                      <a:t>64,0</a:t>
                    </a:r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dLbl>
              <c:idx val="4"/>
              <c:layout>
                <c:manualLayout>
                  <c:x val="6.0271560851320093E-2"/>
                  <c:y val="3.7625449024182502E-2"/>
                </c:manualLayout>
              </c:layout>
              <c:tx>
                <c:rich>
                  <a:bodyPr/>
                  <a:lstStyle/>
                  <a:p>
                    <a:pPr>
                      <a:defRPr sz="1596" b="1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rgbClr val="002060"/>
                        </a:solidFill>
                      </a:rPr>
                      <a:t>3</a:t>
                    </a:r>
                    <a:r>
                      <a:rPr lang="ru-RU"/>
                      <a:t>64,0</a:t>
                    </a:r>
                  </a:p>
                </c:rich>
              </c:tx>
              <c:numFmt formatCode="#,##0.0" sourceLinked="0"/>
              <c:spPr>
                <a:ln>
                  <a:solidFill>
                    <a:srgbClr val="7030A0"/>
                  </a:solidFill>
                </a:ln>
              </c:spPr>
            </c:dLbl>
            <c:numFmt formatCode="#,##0.0" sourceLinked="0"/>
            <c:spPr>
              <a:ln>
                <a:solidFill>
                  <a:srgbClr val="7030A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2018г.  исполнено   </c:v>
                </c:pt>
                <c:pt idx="1">
                  <c:v>2019г.  исполнено  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364.5</c:v>
                </c:pt>
                <c:pt idx="1">
                  <c:v>581.1</c:v>
                </c:pt>
              </c:numCache>
            </c:numRef>
          </c:val>
          <c:shape val="pyramidToMax"/>
        </c:ser>
        <c:shape val="cylinder"/>
        <c:axId val="98110080"/>
        <c:axId val="98132352"/>
        <c:axId val="0"/>
      </c:bar3DChart>
      <c:catAx>
        <c:axId val="98110080"/>
        <c:scaling>
          <c:orientation val="minMax"/>
        </c:scaling>
        <c:axPos val="b"/>
        <c:numFmt formatCode="@" sourceLinked="0"/>
        <c:majorTickMark val="none"/>
        <c:tickLblPos val="low"/>
        <c:spPr>
          <a:ln w="6354"/>
        </c:spPr>
        <c:txPr>
          <a:bodyPr rot="0" vert="horz" anchor="ctr" anchorCtr="0"/>
          <a:lstStyle/>
          <a:p>
            <a:pPr>
              <a:defRPr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132352"/>
        <c:crosses val="autoZero"/>
        <c:auto val="1"/>
        <c:lblAlgn val="ctr"/>
        <c:lblOffset val="100"/>
      </c:catAx>
      <c:valAx>
        <c:axId val="98132352"/>
        <c:scaling>
          <c:orientation val="minMax"/>
          <c:max val="600"/>
        </c:scaling>
        <c:axPos val="r"/>
        <c:numFmt formatCode="#,##0" sourceLinked="0"/>
        <c:tickLblPos val="nextTo"/>
        <c:spPr>
          <a:solidFill>
            <a:schemeClr val="accent1"/>
          </a:solidFill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110080"/>
        <c:crosses val="max"/>
        <c:crossBetween val="between"/>
      </c:valAx>
      <c:spPr>
        <a:noFill/>
        <a:ln w="2541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тыс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рублей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0.36968</cdr:x>
      <cdr:y>0.10382</cdr:y>
    </cdr:from>
    <cdr:to>
      <cdr:x>0.57187</cdr:x>
      <cdr:y>0.17243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3349830" y="560675"/>
          <a:ext cx="1832134" cy="370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0.06667</cdr:y>
    </cdr:from>
    <cdr:to>
      <cdr:x>0.2043</cdr:x>
      <cdr:y>0.13913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83342" y="360040"/>
          <a:ext cx="1851092" cy="3913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21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 b="0">
                <a:latin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21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 b="0">
                <a:latin typeface="ＭＳ Ｐゴシック"/>
              </a:defRPr>
            </a:lvl1pPr>
          </a:lstStyle>
          <a:p>
            <a:pPr>
              <a:defRPr/>
            </a:pPr>
            <a:fld id="{0CCF3929-B191-46AF-A0E0-D8382F03B4CA}" type="datetimeFigureOut">
              <a:rPr lang="ru-RU"/>
              <a:pPr>
                <a:defRPr/>
              </a:pPr>
              <a:t>27.05.2020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44813" cy="4921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 b="0">
                <a:latin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80538"/>
            <a:ext cx="2944813" cy="4921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 b="0">
                <a:latin typeface="ＭＳ Ｐゴシック"/>
              </a:defRPr>
            </a:lvl1pPr>
          </a:lstStyle>
          <a:p>
            <a:pPr>
              <a:defRPr/>
            </a:pPr>
            <a:fld id="{5FAF7D21-4FC7-4057-B886-AE847DB64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712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E086-BF0F-44C7-9718-EF7526091B57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5C8E-4BF6-4C33-B364-1E7425A02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FD44-9CA1-42C9-8245-FCA80CC76AD7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B9CB-9197-4734-9159-672404C46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C70E-679A-4763-8C22-DC82C4971DB2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6CF0-C3CE-458A-ABD4-92C26C106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85B64-2EAF-4209-890A-B7E80925F128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845D-E6AA-40B9-BFF3-C28A0B3CD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6B6E-C498-44FE-992C-C49A95C40ECC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EC99-E02D-4129-AF79-258FC3696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BDF3-8628-45DB-9297-645A5B62B32E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CC1D-893E-4765-833F-BD04AA2B6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90F85-1F08-441D-A957-FCAEAF4900E2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BC48-BBDB-4BF3-82EA-3F3B09482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5C4CE-1A8D-41A1-B72B-A9CC0517F3A3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E2D5-8E10-47BB-9D56-4AEAEC39E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316A-1868-4136-8C34-67DA161DA90F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1E04-6196-4C24-A238-467CF5EEE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956C-4D15-432D-A0A6-1A73AB173FEA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219-D83F-42D5-B870-53DBC4AC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15D8-672E-4E48-9C03-7F08A7DD0596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5699-3909-491D-9838-30B14686C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6157-8332-464C-BA87-A669D598D7E4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A16A-6436-4AFA-B6BC-0EBCE3FC4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2A6880B-C872-4EC7-936C-D591F1956570}" type="datetime1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73B7C8-E8E8-46E8-BF43-78747486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akha.gov.ru/special/sites/default/files/story/img/2013_10/57/%20%D0%B1%D1%8E%D0%B4%D0%B6%D0%B5%D1%82%D0%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39750" y="908721"/>
            <a:ext cx="8424863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 ДЛЯ </a:t>
            </a:r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ГРАЖДАН</a:t>
            </a:r>
          </a:p>
          <a:p>
            <a:pPr algn="ctr">
              <a:defRPr/>
            </a:pPr>
            <a:endParaRPr lang="ru-RU" sz="4000" b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40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Зеленовского</a:t>
            </a:r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сельского поселения Крапивинского района </a:t>
            </a:r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 2019 </a:t>
            </a: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 </a:t>
            </a:r>
            <a:endParaRPr lang="ru-RU" sz="4000" b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6600CC"/>
                </a:solidFill>
              </a:rPr>
              <a:t>(</a:t>
            </a:r>
            <a:r>
              <a:rPr lang="ru-RU" sz="1600" b="1" dirty="0" smtClean="0">
                <a:solidFill>
                  <a:srgbClr val="6600CC"/>
                </a:solidFill>
              </a:rPr>
              <a:t>разработан на основе решения Совета народных депутатов Крапивинского муниципального округа от 27.05.2020 № </a:t>
            </a:r>
            <a:r>
              <a:rPr lang="ru-RU" sz="1600" b="1" dirty="0" smtClean="0">
                <a:solidFill>
                  <a:srgbClr val="6600CC"/>
                </a:solidFill>
              </a:rPr>
              <a:t>138 </a:t>
            </a:r>
            <a:r>
              <a:rPr lang="ru-RU" sz="1600" b="1" dirty="0" smtClean="0">
                <a:solidFill>
                  <a:srgbClr val="6600CC"/>
                </a:solidFill>
              </a:rPr>
              <a:t>«Об исполнении бюджета </a:t>
            </a:r>
            <a:r>
              <a:rPr lang="ru-RU" sz="1600" b="1" dirty="0" err="1" smtClean="0">
                <a:solidFill>
                  <a:srgbClr val="6600CC"/>
                </a:solidFill>
              </a:rPr>
              <a:t>Зеленовского</a:t>
            </a:r>
            <a:r>
              <a:rPr lang="ru-RU" sz="1600" b="1" dirty="0" smtClean="0">
                <a:solidFill>
                  <a:srgbClr val="6600CC"/>
                </a:solidFill>
              </a:rPr>
              <a:t> </a:t>
            </a:r>
            <a:r>
              <a:rPr lang="ru-RU" sz="1600" b="1" dirty="0" smtClean="0">
                <a:solidFill>
                  <a:srgbClr val="6600CC"/>
                </a:solidFill>
              </a:rPr>
              <a:t>сельского поселения за 2019 год»)</a:t>
            </a:r>
            <a:endParaRPr lang="ru-RU" sz="16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1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507412" cy="90872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b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ЗЕЛЕНОВСКОГО СЕЛЬСКОГО ПОСЕЛЕНИЯ                         </a:t>
            </a:r>
          </a:p>
        </p:txBody>
      </p:sp>
      <p:sp>
        <p:nvSpPr>
          <p:cNvPr id="26627" name="Rectangle 110"/>
          <p:cNvSpPr>
            <a:spLocks noChangeArrowheads="1"/>
          </p:cNvSpPr>
          <p:nvPr/>
        </p:nvSpPr>
        <p:spPr bwMode="auto">
          <a:xfrm>
            <a:off x="22907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28" name="Rectangle 111"/>
          <p:cNvSpPr>
            <a:spLocks noChangeArrowheads="1"/>
          </p:cNvSpPr>
          <p:nvPr/>
        </p:nvSpPr>
        <p:spPr bwMode="auto">
          <a:xfrm>
            <a:off x="22907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6540717"/>
              </p:ext>
            </p:extLst>
          </p:nvPr>
        </p:nvGraphicFramePr>
        <p:xfrm>
          <a:off x="1604962" y="815975"/>
          <a:ext cx="7488238" cy="580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0"/>
            <a:ext cx="6624736" cy="134076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ЗЕЛЕНОВСКОГО СЕЛЬСКОГО ПОСЕЛЕНИЯ ЗА 2019 ГОД </a:t>
            </a:r>
          </a:p>
        </p:txBody>
      </p:sp>
      <p:sp>
        <p:nvSpPr>
          <p:cNvPr id="27650" name="Rectangle 789"/>
          <p:cNvSpPr>
            <a:spLocks noChangeArrowheads="1"/>
          </p:cNvSpPr>
          <p:nvPr/>
        </p:nvSpPr>
        <p:spPr bwMode="auto">
          <a:xfrm>
            <a:off x="7235825" y="620713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200" b="1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2290125"/>
              </p:ext>
            </p:extLst>
          </p:nvPr>
        </p:nvGraphicFramePr>
        <p:xfrm>
          <a:off x="251520" y="1484784"/>
          <a:ext cx="8568952" cy="52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574" y="116632"/>
            <a:ext cx="7848426" cy="792088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</a:rPr>
              <a:t>           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РАСХОДЫ БЮДЖЕТА ЗЕЛЕНОВСКОГО СЕЛЬСКОГО ПОСЕЛЕНИЯ ПО РАЗДЕЛАМ </a:t>
            </a:r>
            <a:r>
              <a:rPr lang="ru-RU" dirty="0" smtClean="0">
                <a:solidFill>
                  <a:srgbClr val="0000B4"/>
                </a:solidFill>
              </a:rPr>
              <a:t/>
            </a:r>
            <a:br>
              <a:rPr lang="ru-RU" dirty="0" smtClean="0">
                <a:solidFill>
                  <a:srgbClr val="0000B4"/>
                </a:solidFill>
              </a:rPr>
            </a:br>
            <a:endParaRPr lang="ru-RU" sz="1100" dirty="0" smtClean="0">
              <a:solidFill>
                <a:srgbClr val="0000B4"/>
              </a:solidFill>
            </a:endParaRPr>
          </a:p>
        </p:txBody>
      </p:sp>
      <p:graphicFrame>
        <p:nvGraphicFramePr>
          <p:cNvPr id="80063" name="Group 191"/>
          <p:cNvGraphicFramePr>
            <a:graphicFrameLocks noGrp="1"/>
          </p:cNvGraphicFramePr>
          <p:nvPr>
            <p:ph type="body" idx="4294967295"/>
            <p:extLst>
              <p:ext uri="{D42A27DB-BD31-4B8C-83A1-F6EECF244321}">
                <p14:modId xmlns="" xmlns:p14="http://schemas.microsoft.com/office/powerpoint/2010/main" val="4209270304"/>
              </p:ext>
            </p:extLst>
          </p:nvPr>
        </p:nvGraphicFramePr>
        <p:xfrm>
          <a:off x="107504" y="1241722"/>
          <a:ext cx="8767133" cy="5427638"/>
        </p:xfrm>
        <a:graphic>
          <a:graphicData uri="http://schemas.openxmlformats.org/drawingml/2006/table">
            <a:tbl>
              <a:tblPr/>
              <a:tblGrid>
                <a:gridCol w="3096344"/>
                <a:gridCol w="1080120"/>
                <a:gridCol w="1440160"/>
                <a:gridCol w="1135729"/>
                <a:gridCol w="935434"/>
                <a:gridCol w="1079346"/>
              </a:tblGrid>
              <a:tr h="1218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91418" marR="91418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исполнено</a:t>
                      </a:r>
                    </a:p>
                  </a:txBody>
                  <a:tcPr marL="91418" marR="91418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2019 год</a:t>
                      </a:r>
                    </a:p>
                  </a:txBody>
                  <a:tcPr marL="91418" marR="91418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2019 год</a:t>
                      </a:r>
                    </a:p>
                  </a:txBody>
                  <a:tcPr marL="91418" marR="91418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18" marR="91418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уровню 2018года</a:t>
                      </a:r>
                    </a:p>
                  </a:txBody>
                  <a:tcPr marL="91418" marR="91418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76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Раздел «Общегосударственные вопросы»</a:t>
                      </a:r>
                    </a:p>
                  </a:txBody>
                  <a:tcPr marL="91418" marR="91418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2838,8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2692,9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3572,7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3572,7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125,9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5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91418" marR="91418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90,1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144,0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144,0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159,8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30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91418" marR="91418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364,5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400,0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581,2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581,2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159,5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001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Раздел «Жилищно-коммунальное хозяйство»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18" marR="91418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429,5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641,0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1072,3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1063,9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247,7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94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91418" marR="91418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131,8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138,1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182,6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182,6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138,5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91418" marR="91418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3854,7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3972,0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5552,8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5544,4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143,8</a:t>
                      </a:r>
                    </a:p>
                  </a:txBody>
                  <a:tcPr marL="91418" marR="91418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4653" name="Picture 183" descr="canstockphoto13207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0517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80312" y="872292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тыс.рублей</a:t>
            </a:r>
            <a:r>
              <a:rPr lang="ru-RU" dirty="0" smtClean="0">
                <a:solidFill>
                  <a:srgbClr val="0000B4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22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353425" cy="1484784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РАСХОДЫ БЮДЖЕТА ЗЕЛЕНОВСКОГО СЕЛЬСКОГО ПОСЕЛЕНИЯ В РАМКАХ ПРОГРАММ В ЗА 2019 ГОД</a:t>
            </a:r>
          </a:p>
        </p:txBody>
      </p:sp>
      <p:graphicFrame>
        <p:nvGraphicFramePr>
          <p:cNvPr id="16461" name="Group 7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718736452"/>
              </p:ext>
            </p:extLst>
          </p:nvPr>
        </p:nvGraphicFramePr>
        <p:xfrm>
          <a:off x="179513" y="1556792"/>
          <a:ext cx="8784975" cy="5173643"/>
        </p:xfrm>
        <a:graphic>
          <a:graphicData uri="http://schemas.openxmlformats.org/drawingml/2006/table">
            <a:tbl>
              <a:tblPr/>
              <a:tblGrid>
                <a:gridCol w="3888431"/>
                <a:gridCol w="936104"/>
                <a:gridCol w="1296144"/>
                <a:gridCol w="864096"/>
                <a:gridCol w="994387"/>
                <a:gridCol w="805813"/>
              </a:tblGrid>
              <a:tr h="14611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Наименование программ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2019 года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2019 года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уровню 2018 года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073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«Содержание органов местного самоуправления Зеленовского сельского поселения»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2928,9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2931,0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3899,3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3899,3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133,1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</a:tr>
              <a:tr h="9073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дорожное хозяйство Зеленовского сельского поселения»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1653,5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1645,1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207,2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</a:tr>
              <a:tr h="9073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населения Зеленовского сельского поселения»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</a:tr>
              <a:tr h="497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3854,7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3972,0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5552,8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5544,4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</a:tr>
              <a:tr h="36001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3854,7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3972,0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5552,8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5544,4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bg1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5652" name="Rectangle 78"/>
          <p:cNvSpPr>
            <a:spLocks noChangeArrowheads="1"/>
          </p:cNvSpPr>
          <p:nvPr/>
        </p:nvSpPr>
        <p:spPr bwMode="auto">
          <a:xfrm>
            <a:off x="7821439" y="1273176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9056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77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ДОРОЖНЫЙ ФОНД АДМИНИСТРАЦИИ ЗЕЛЕНОВСКОГО СЕЛЬСКОГО ПОСЕЛЕНИЯ  ЗА 2019 ГОД </a:t>
            </a:r>
          </a:p>
        </p:txBody>
      </p:sp>
      <p:sp>
        <p:nvSpPr>
          <p:cNvPr id="30725" name="Text Box 77"/>
          <p:cNvSpPr txBox="1">
            <a:spLocks noChangeArrowheads="1"/>
          </p:cNvSpPr>
          <p:nvPr/>
        </p:nvSpPr>
        <p:spPr bwMode="auto">
          <a:xfrm>
            <a:off x="0" y="908050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>
                <a:solidFill>
                  <a:srgbClr val="000066"/>
                </a:solidFill>
                <a:latin typeface="Bookman Old Style" pitchFamily="18" charset="0"/>
              </a:rPr>
              <a:t>тыс.рублей</a:t>
            </a:r>
          </a:p>
        </p:txBody>
      </p:sp>
      <p:sp>
        <p:nvSpPr>
          <p:cNvPr id="30726" name="Rectangle 43"/>
          <p:cNvSpPr>
            <a:spLocks noChangeArrowheads="1"/>
          </p:cNvSpPr>
          <p:nvPr/>
        </p:nvSpPr>
        <p:spPr bwMode="auto">
          <a:xfrm flipH="1">
            <a:off x="1187450" y="14128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7" name="Picture 44" descr="Дорога-1024-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4320480" cy="58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18062346"/>
              </p:ext>
            </p:extLst>
          </p:nvPr>
        </p:nvGraphicFramePr>
        <p:xfrm>
          <a:off x="323528" y="908720"/>
          <a:ext cx="4392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title"/>
          </p:nvPr>
        </p:nvSpPr>
        <p:spPr>
          <a:xfrm>
            <a:off x="688975" y="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600" smtClean="0">
                <a:latin typeface="Times New Roman" pitchFamily="18" charset="0"/>
              </a:rPr>
              <a:t>                              </a:t>
            </a:r>
            <a:endParaRPr lang="ru-RU" sz="1400" smtClean="0">
              <a:latin typeface="Times New Roman" pitchFamily="18" charset="0"/>
            </a:endParaRPr>
          </a:p>
        </p:txBody>
      </p:sp>
      <p:pic>
        <p:nvPicPr>
          <p:cNvPr id="31747" name="Picture 9" descr="kartinki24_trees_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4384675" y="-100013"/>
            <a:ext cx="4787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                           Контактная информация:</a:t>
            </a:r>
          </a:p>
          <a:p>
            <a:r>
              <a:rPr lang="en-US" sz="1400" dirty="0"/>
              <a:t>                 </a:t>
            </a:r>
            <a:r>
              <a:rPr lang="ru-RU" sz="1400" dirty="0"/>
              <a:t>Глава </a:t>
            </a:r>
            <a:r>
              <a:rPr lang="ru-RU" sz="1400" dirty="0" err="1"/>
              <a:t>Зеленовского</a:t>
            </a:r>
            <a:r>
              <a:rPr lang="ru-RU" sz="1400" dirty="0"/>
              <a:t> сельского поселения</a:t>
            </a:r>
          </a:p>
          <a:p>
            <a:r>
              <a:rPr lang="en-US" sz="1400" dirty="0"/>
              <a:t>                 </a:t>
            </a:r>
            <a:r>
              <a:rPr lang="ru-RU" sz="1400" dirty="0" err="1"/>
              <a:t>Киприянов</a:t>
            </a:r>
            <a:r>
              <a:rPr lang="ru-RU" sz="1400" dirty="0"/>
              <a:t> Александр Васильевич</a:t>
            </a:r>
          </a:p>
          <a:p>
            <a:r>
              <a:rPr lang="ru-RU" sz="1400" dirty="0"/>
              <a:t> </a:t>
            </a:r>
            <a:r>
              <a:rPr lang="ru-RU" sz="1000" b="1" dirty="0"/>
              <a:t>График </a:t>
            </a:r>
            <a:r>
              <a:rPr lang="ru-RU" sz="1000" b="1" dirty="0" err="1"/>
              <a:t>работы:с</a:t>
            </a:r>
            <a:r>
              <a:rPr lang="ru-RU" sz="1200" b="1" dirty="0"/>
              <a:t> 8-30 до 17-30,перерыв  с 13-00 до 14-00.</a:t>
            </a:r>
          </a:p>
          <a:p>
            <a:r>
              <a:rPr lang="en-US" sz="1400" dirty="0"/>
              <a:t>                   </a:t>
            </a:r>
            <a:r>
              <a:rPr lang="ru-RU" sz="1400" dirty="0"/>
              <a:t> Адрес: 652460,Кемеровская область,</a:t>
            </a:r>
          </a:p>
          <a:p>
            <a:r>
              <a:rPr lang="en-US" sz="1400" dirty="0"/>
              <a:t>                    </a:t>
            </a:r>
            <a:r>
              <a:rPr lang="ru-RU" sz="1400" dirty="0"/>
              <a:t>Крапивинский </a:t>
            </a:r>
            <a:r>
              <a:rPr lang="ru-RU" sz="1400" err="1"/>
              <a:t>район</a:t>
            </a:r>
            <a:r>
              <a:rPr lang="ru-RU" sz="1400" smtClean="0"/>
              <a:t>, пос.Зеленовский</a:t>
            </a:r>
            <a:endParaRPr lang="ru-RU" sz="1400" dirty="0"/>
          </a:p>
          <a:p>
            <a:r>
              <a:rPr lang="en-US" sz="1400" dirty="0"/>
              <a:t>                   </a:t>
            </a:r>
            <a:r>
              <a:rPr lang="ru-RU" sz="1400" dirty="0"/>
              <a:t> ул.Советская,18</a:t>
            </a:r>
          </a:p>
          <a:p>
            <a:r>
              <a:rPr lang="ru-RU" sz="1400" dirty="0"/>
              <a:t>                    </a:t>
            </a:r>
            <a:r>
              <a:rPr lang="ru-RU" sz="1400" dirty="0" smtClean="0"/>
              <a:t>Телефон, факс (8-38446)38-317</a:t>
            </a:r>
            <a:endParaRPr lang="ru-RU" sz="1400" dirty="0"/>
          </a:p>
          <a:p>
            <a:r>
              <a:rPr lang="ru-RU" sz="1400" b="1" dirty="0"/>
              <a:t>                    </a:t>
            </a:r>
            <a:r>
              <a:rPr lang="ru-RU" sz="1200" b="1" dirty="0"/>
              <a:t>Электронная почта: </a:t>
            </a:r>
            <a:r>
              <a:rPr lang="en-US" sz="1200" b="1" dirty="0" err="1"/>
              <a:t>p-zelenovka@yandex</a:t>
            </a:r>
            <a:r>
              <a:rPr lang="en-US" sz="1200" b="1" dirty="0"/>
              <a:t>/</a:t>
            </a:r>
            <a:r>
              <a:rPr lang="en-US" sz="1200" b="1" dirty="0" err="1"/>
              <a:t>ru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4"/>
          <p:cNvSpPr>
            <a:spLocks noChangeArrowheads="1"/>
          </p:cNvSpPr>
          <p:nvPr/>
        </p:nvSpPr>
        <p:spPr bwMode="auto">
          <a:xfrm>
            <a:off x="395288" y="188640"/>
            <a:ext cx="8209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БЮДЖЕТ ЗА 2019ГОД НАПРАВЛЕН НА РЕШЕНИЕ СЛЕДУЮЩИХ КЛЮЧЕВЫХ ЗАДАЧ: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16386" name="Группа 3"/>
          <p:cNvGrpSpPr>
            <a:grpSpLocks/>
          </p:cNvGrpSpPr>
          <p:nvPr/>
        </p:nvGrpSpPr>
        <p:grpSpPr bwMode="auto">
          <a:xfrm>
            <a:off x="1187450" y="1125538"/>
            <a:ext cx="6769100" cy="935037"/>
            <a:chOff x="1008129" y="2585391"/>
            <a:chExt cx="6752926" cy="7269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Скругленный прямоугольник 4"/>
            <p:cNvSpPr/>
            <p:nvPr/>
          </p:nvSpPr>
          <p:spPr>
            <a:xfrm>
              <a:off x="1008129" y="2585391"/>
              <a:ext cx="6752926" cy="72697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Скругленный прямоугольник 4"/>
            <p:cNvSpPr/>
            <p:nvPr/>
          </p:nvSpPr>
          <p:spPr>
            <a:xfrm>
              <a:off x="1044555" y="2621184"/>
              <a:ext cx="6680075" cy="6553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120" tIns="71120" rIns="71120" bIns="7112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/>
            </a:p>
          </p:txBody>
        </p:sp>
      </p:grpSp>
      <p:grpSp>
        <p:nvGrpSpPr>
          <p:cNvPr id="16387" name="Группа 3"/>
          <p:cNvGrpSpPr>
            <a:grpSpLocks/>
          </p:cNvGrpSpPr>
          <p:nvPr/>
        </p:nvGrpSpPr>
        <p:grpSpPr bwMode="auto">
          <a:xfrm>
            <a:off x="1187450" y="2205038"/>
            <a:ext cx="6770688" cy="790575"/>
            <a:chOff x="1008129" y="2585391"/>
            <a:chExt cx="6752926" cy="7269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Скругленный прямоугольник 4"/>
            <p:cNvSpPr/>
            <p:nvPr/>
          </p:nvSpPr>
          <p:spPr>
            <a:xfrm>
              <a:off x="1008129" y="2585391"/>
              <a:ext cx="6752926" cy="72697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044546" y="2621885"/>
              <a:ext cx="6680092" cy="6539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120" tIns="71120" rIns="71120" bIns="7112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/>
            </a:p>
          </p:txBody>
        </p:sp>
      </p:grpSp>
      <p:sp>
        <p:nvSpPr>
          <p:cNvPr id="14" name="Нашивка 13"/>
          <p:cNvSpPr/>
          <p:nvPr/>
        </p:nvSpPr>
        <p:spPr>
          <a:xfrm>
            <a:off x="755650" y="1341438"/>
            <a:ext cx="304800" cy="439737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Нашивка 13"/>
          <p:cNvSpPr/>
          <p:nvPr/>
        </p:nvSpPr>
        <p:spPr>
          <a:xfrm>
            <a:off x="827088" y="2420938"/>
            <a:ext cx="304800" cy="439737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390" name="Группа 3"/>
          <p:cNvGrpSpPr>
            <a:grpSpLocks/>
          </p:cNvGrpSpPr>
          <p:nvPr/>
        </p:nvGrpSpPr>
        <p:grpSpPr bwMode="auto">
          <a:xfrm>
            <a:off x="1187450" y="3213100"/>
            <a:ext cx="6770688" cy="790575"/>
            <a:chOff x="1008129" y="2585391"/>
            <a:chExt cx="6752926" cy="7269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Скругленный прямоугольник 4"/>
            <p:cNvSpPr/>
            <p:nvPr/>
          </p:nvSpPr>
          <p:spPr>
            <a:xfrm>
              <a:off x="1008129" y="2585391"/>
              <a:ext cx="6752926" cy="72697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44546" y="2621886"/>
              <a:ext cx="6680092" cy="6539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120" tIns="71120" rIns="71120" bIns="7112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/>
            </a:p>
          </p:txBody>
        </p:sp>
      </p:grpSp>
      <p:sp>
        <p:nvSpPr>
          <p:cNvPr id="11" name="Нашивка 13"/>
          <p:cNvSpPr/>
          <p:nvPr/>
        </p:nvSpPr>
        <p:spPr>
          <a:xfrm>
            <a:off x="827088" y="3357563"/>
            <a:ext cx="304800" cy="439737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Нашивка 13"/>
          <p:cNvSpPr/>
          <p:nvPr/>
        </p:nvSpPr>
        <p:spPr>
          <a:xfrm>
            <a:off x="827088" y="4581525"/>
            <a:ext cx="304800" cy="43973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393" name="Группа 3"/>
          <p:cNvGrpSpPr>
            <a:grpSpLocks/>
          </p:cNvGrpSpPr>
          <p:nvPr/>
        </p:nvGrpSpPr>
        <p:grpSpPr bwMode="auto">
          <a:xfrm>
            <a:off x="1258888" y="4292600"/>
            <a:ext cx="6697662" cy="790575"/>
            <a:chOff x="1008129" y="2585391"/>
            <a:chExt cx="6752926" cy="7269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1008129" y="2585391"/>
              <a:ext cx="6752926" cy="72697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044942" y="2621886"/>
              <a:ext cx="6679299" cy="6539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120" tIns="71120" rIns="71120" bIns="7112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/>
            </a:p>
          </p:txBody>
        </p:sp>
      </p:grpSp>
      <p:grpSp>
        <p:nvGrpSpPr>
          <p:cNvPr id="16394" name="Группа 3"/>
          <p:cNvGrpSpPr>
            <a:grpSpLocks/>
          </p:cNvGrpSpPr>
          <p:nvPr/>
        </p:nvGrpSpPr>
        <p:grpSpPr bwMode="auto">
          <a:xfrm>
            <a:off x="1258888" y="5300663"/>
            <a:ext cx="6770687" cy="863600"/>
            <a:chOff x="1008129" y="2585391"/>
            <a:chExt cx="6752926" cy="7269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08129" y="2585391"/>
              <a:ext cx="6752926" cy="72697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044545" y="2621472"/>
              <a:ext cx="6680094" cy="6548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120" tIns="71120" rIns="71120" bIns="7112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/>
            </a:p>
          </p:txBody>
        </p:sp>
      </p:grpSp>
      <p:sp>
        <p:nvSpPr>
          <p:cNvPr id="16" name="Нашивка 13"/>
          <p:cNvSpPr/>
          <p:nvPr/>
        </p:nvSpPr>
        <p:spPr>
          <a:xfrm>
            <a:off x="827088" y="5589588"/>
            <a:ext cx="304800" cy="439737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396" name="Rectangle 25"/>
          <p:cNvSpPr>
            <a:spLocks noChangeArrowheads="1"/>
          </p:cNvSpPr>
          <p:nvPr/>
        </p:nvSpPr>
        <p:spPr bwMode="auto">
          <a:xfrm>
            <a:off x="1476375" y="1196975"/>
            <a:ext cx="6337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16397" name="Rectangle 26"/>
          <p:cNvSpPr>
            <a:spLocks noChangeArrowheads="1"/>
          </p:cNvSpPr>
          <p:nvPr/>
        </p:nvSpPr>
        <p:spPr bwMode="auto">
          <a:xfrm>
            <a:off x="1331913" y="2349500"/>
            <a:ext cx="6264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Повышение эффективности бюджетной политики, в том числе за счет роста эффективности бюджетных расходов</a:t>
            </a:r>
          </a:p>
        </p:txBody>
      </p:sp>
      <p:sp>
        <p:nvSpPr>
          <p:cNvPr id="16398" name="Rectangle 27"/>
          <p:cNvSpPr>
            <a:spLocks noChangeArrowheads="1"/>
          </p:cNvSpPr>
          <p:nvPr/>
        </p:nvSpPr>
        <p:spPr bwMode="auto">
          <a:xfrm>
            <a:off x="1331913" y="3357563"/>
            <a:ext cx="6551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Соответствие финансовых возможностей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Зеленовского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сельского поселения ключевым направлениям развития</a:t>
            </a:r>
          </a:p>
        </p:txBody>
      </p:sp>
      <p:sp>
        <p:nvSpPr>
          <p:cNvPr id="16399" name="Rectangle 28"/>
          <p:cNvSpPr>
            <a:spLocks noChangeArrowheads="1"/>
          </p:cNvSpPr>
          <p:nvPr/>
        </p:nvSpPr>
        <p:spPr bwMode="auto">
          <a:xfrm>
            <a:off x="1476375" y="4365625"/>
            <a:ext cx="5989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16400" name="Rectangle 29"/>
          <p:cNvSpPr>
            <a:spLocks noChangeArrowheads="1"/>
          </p:cNvSpPr>
          <p:nvPr/>
        </p:nvSpPr>
        <p:spPr bwMode="auto">
          <a:xfrm>
            <a:off x="1403350" y="5589588"/>
            <a:ext cx="6316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Повышение прозрачности и открытости бюджетного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ЧТО ТАКОЕ БЮДЖЕТ ?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214313" y="1428750"/>
            <a:ext cx="3000375" cy="15716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b="1" u="sng" dirty="0" smtClean="0">
                <a:solidFill>
                  <a:srgbClr val="002060"/>
                </a:solidFill>
              </a:rPr>
              <a:t>ДОХОДЫ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это поступающие в бюджет денежные средства (налоговые и неналоговые доходы, доходы от продажи и аренды муниципального имущества, дотации, субсидии, субвенции, прочие безвозмездные поступления)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</p:txBody>
      </p:sp>
      <p:pic>
        <p:nvPicPr>
          <p:cNvPr id="17411" name="Picture 2" descr="http://sakha.gov.ru/special/sites/default/files/story/img/2013_10/57/%20%D0%B1%D1%8E%D0%B4%D0%B6%D0%B5%D1%82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500188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12"/>
          <p:cNvSpPr txBox="1">
            <a:spLocks/>
          </p:cNvSpPr>
          <p:nvPr/>
        </p:nvSpPr>
        <p:spPr>
          <a:xfrm>
            <a:off x="5857875" y="1500188"/>
            <a:ext cx="3000375" cy="1571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defRPr/>
            </a:pPr>
            <a:r>
              <a:rPr lang="ru-RU" sz="4400" b="1" u="sng" dirty="0">
                <a:solidFill>
                  <a:srgbClr val="002060"/>
                </a:solidFill>
              </a:rPr>
              <a:t>РАСХОДЫ</a:t>
            </a:r>
            <a:endParaRPr lang="ru-RU" sz="4400" dirty="0">
              <a:solidFill>
                <a:srgbClr val="002060"/>
              </a:solidFill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defRPr/>
            </a:pPr>
            <a:r>
              <a:rPr lang="ru-RU" sz="4400" dirty="0">
                <a:solidFill>
                  <a:srgbClr val="002060"/>
                </a:solidFill>
              </a:rPr>
              <a:t>это выплачиваемые из бюджета денежные средства (расходы на общегосударственные вопросы, мобилизационную и вневойсковую подготовку, мероприятия  противопожарной безопасности, на содержание и ремонт дорог, поддержку жилищно-коммунального хозяйства, благоустройство территории,  социальную политику и др.)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defRPr/>
            </a:pP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88" y="3214688"/>
            <a:ext cx="7286625" cy="107791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БЮДЖЕТ</a:t>
            </a:r>
            <a:r>
              <a:rPr lang="ru-RU" sz="1600" dirty="0">
                <a:solidFill>
                  <a:srgbClr val="002060"/>
                </a:solidFill>
              </a:rPr>
              <a:t> –</a:t>
            </a: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Бюджет (от старо-нормандского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</a:rPr>
              <a:t>bougette</a:t>
            </a: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 - мешок с деньгами) – форма образования и расходования денежных средств, предназначенных для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финансового обеспечения задач и функций государства и местного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самоуправления.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" y="4357688"/>
            <a:ext cx="250031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solidFill>
                  <a:srgbClr val="002060"/>
                </a:solidFill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0" y="4286250"/>
            <a:ext cx="219075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solidFill>
                  <a:srgbClr val="002060"/>
                </a:solidFill>
              </a:rPr>
              <a:t>ДЕФИЦИТОМ</a:t>
            </a:r>
          </a:p>
        </p:txBody>
      </p:sp>
      <p:pic>
        <p:nvPicPr>
          <p:cNvPr id="17416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4214813"/>
            <a:ext cx="1454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1500" y="5857875"/>
            <a:ext cx="8286750" cy="92392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Сбалансированность бюджета по доходам и расходам – основополагающее требование, предъявляемое  к органам, составляющим и утверждающим бюджет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8"/>
          <p:cNvSpPr txBox="1">
            <a:spLocks noChangeArrowheads="1"/>
          </p:cNvSpPr>
          <p:nvPr/>
        </p:nvSpPr>
        <p:spPr bwMode="auto">
          <a:xfrm>
            <a:off x="619125" y="2363788"/>
            <a:ext cx="8128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ct val="110000"/>
              </a:lnSpc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object 10"/>
          <p:cNvSpPr txBox="1">
            <a:spLocks noChangeArrowheads="1"/>
          </p:cNvSpPr>
          <p:nvPr/>
        </p:nvSpPr>
        <p:spPr bwMode="auto">
          <a:xfrm>
            <a:off x="3663950" y="4914900"/>
            <a:ext cx="50800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125" y="5189538"/>
            <a:ext cx="8216900" cy="500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  <a:defRPr/>
            </a:pPr>
            <a:endParaRPr sz="14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813" y="152400"/>
            <a:ext cx="8812212" cy="972344"/>
          </a:xfrm>
          <a:prstGeom prst="roundRect">
            <a:avLst/>
          </a:prstGeom>
          <a:gradFill flip="none" rotWithShape="1">
            <a:gsLst>
              <a:gs pos="0">
                <a:srgbClr val="AA72D4">
                  <a:tint val="66000"/>
                  <a:satMod val="160000"/>
                </a:srgbClr>
              </a:gs>
              <a:gs pos="50000">
                <a:srgbClr val="AA72D4">
                  <a:tint val="44500"/>
                  <a:satMod val="160000"/>
                </a:srgbClr>
              </a:gs>
              <a:gs pos="100000">
                <a:srgbClr val="AA72D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НАЛОГИ ПЛАТЯТ ГРАЖДАНЕ В БЮДЖЕТ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ЗЕЛЕНОВСКОГО СЕЛЬСКОГО ПОСЕЛЕНИЯ В 2019 ГОДУ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3800" y="2374900"/>
            <a:ext cx="2881313" cy="828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 algn="ctr"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зачисления в местный бюджет составляет 100%)</a:t>
            </a:r>
            <a:endParaRPr lang="ru-RU" sz="1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1538" y="2528888"/>
            <a:ext cx="2908300" cy="674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</a:p>
          <a:p>
            <a:pPr algn="ctr">
              <a:defRPr/>
            </a:pPr>
            <a:r>
              <a:rPr lang="ru-RU" sz="1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зачисления в местный бюджет составляет 100%)</a:t>
            </a: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03750" y="3402013"/>
            <a:ext cx="3816350" cy="2805112"/>
          </a:xfrm>
          <a:prstGeom prst="roundRect">
            <a:avLst/>
          </a:prstGeom>
          <a:solidFill>
            <a:srgbClr val="DCC5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0,2% от кадастровой стоимости в отношении</a:t>
            </a:r>
            <a:r>
              <a:rPr lang="en-US" sz="1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algn="just">
              <a:defRPr/>
            </a:pP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недвижимых комплексов, в состав которых                      входит хотя бы одно жилое помещение (жилой дом);</a:t>
            </a:r>
          </a:p>
          <a:p>
            <a:pPr marL="144000" algn="just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строительства;</a:t>
            </a:r>
          </a:p>
          <a:p>
            <a:pPr marL="144000" algn="just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жилых домов, жилых помещений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algn="just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незавершенного строительства, в случае если проектируемым назначением таких объектов является жилой дом;</a:t>
            </a:r>
          </a:p>
          <a:p>
            <a:pPr marL="144000" algn="just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гаражей и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-мест; </a:t>
            </a:r>
          </a:p>
          <a:p>
            <a:pPr algn="just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- 0,4% от кадастровой стоимости в отношении прочих   </a:t>
            </a:r>
          </a:p>
          <a:p>
            <a:pPr algn="just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объектов налогообложения             </a:t>
            </a:r>
            <a:endParaRPr lang="ru-RU" sz="1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16688" y="3203575"/>
            <a:ext cx="0" cy="225425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871538" y="3429000"/>
            <a:ext cx="3340100" cy="2897188"/>
          </a:xfrm>
          <a:prstGeom prst="roundRect">
            <a:avLst/>
          </a:prstGeom>
          <a:solidFill>
            <a:srgbClr val="DCC5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0,3% от кадастровой стоимости земельного участка</a:t>
            </a:r>
            <a:r>
              <a:rPr lang="en-US" sz="1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отнесенных к землям сельскохозяйственного назначения</a:t>
            </a:r>
            <a:r>
              <a:rPr lang="en-US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занятых жилищным фондом и объектами инженерной инфраструктуры жилищно-коммунального комплекса;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приобретенных (предоставленных) для жилищного строительства</a:t>
            </a:r>
          </a:p>
          <a:p>
            <a:pPr marL="171450" indent="-171450">
              <a:buFontTx/>
              <a:buChar char="-"/>
              <a:defRPr/>
            </a:pPr>
            <a:endParaRPr lang="ru-RU" sz="1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1,5% от кадастровой стоимости земельного участка</a:t>
            </a:r>
            <a:r>
              <a:rPr lang="en-US" sz="1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прочих земельных участков.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217738" y="3217863"/>
            <a:ext cx="0" cy="19685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600200" y="1182688"/>
            <a:ext cx="4800600" cy="70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зачисления в местный бюджет составляет 2%)</a:t>
            </a:r>
            <a:endParaRPr lang="ru-RU" sz="1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Овал 2053"/>
          <p:cNvSpPr/>
          <p:nvPr/>
        </p:nvSpPr>
        <p:spPr>
          <a:xfrm>
            <a:off x="6400800" y="914400"/>
            <a:ext cx="2714625" cy="1146175"/>
          </a:xfrm>
          <a:prstGeom prst="ellipse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оплаты земельного, и налога на имущество физических лиц до 01 декабря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8"/>
          <p:cNvSpPr txBox="1">
            <a:spLocks noChangeArrowheads="1"/>
          </p:cNvSpPr>
          <p:nvPr/>
        </p:nvSpPr>
        <p:spPr bwMode="auto">
          <a:xfrm>
            <a:off x="619125" y="2363788"/>
            <a:ext cx="8128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ct val="110000"/>
              </a:lnSpc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object 10"/>
          <p:cNvSpPr txBox="1">
            <a:spLocks noChangeArrowheads="1"/>
          </p:cNvSpPr>
          <p:nvPr/>
        </p:nvSpPr>
        <p:spPr bwMode="auto">
          <a:xfrm>
            <a:off x="3663950" y="4914900"/>
            <a:ext cx="50800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125" y="5189538"/>
            <a:ext cx="8216900" cy="500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  <a:defRPr/>
            </a:pPr>
            <a:endParaRPr sz="14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388" y="152400"/>
            <a:ext cx="8812212" cy="1223963"/>
          </a:xfrm>
          <a:prstGeom prst="roundRect">
            <a:avLst/>
          </a:prstGeom>
          <a:gradFill flip="none" rotWithShape="1">
            <a:gsLst>
              <a:gs pos="0">
                <a:srgbClr val="AA72D4">
                  <a:tint val="66000"/>
                  <a:satMod val="160000"/>
                </a:srgbClr>
              </a:gs>
              <a:gs pos="50000">
                <a:srgbClr val="AA72D4">
                  <a:tint val="44500"/>
                  <a:satMod val="160000"/>
                </a:srgbClr>
              </a:gs>
              <a:gs pos="100000">
                <a:srgbClr val="AA72D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КАТЕГОРИЯ ГРАЖДАН ЗЕЛЕНОВСКОГО СЕЛЬСКОГО ПОСЕЛЕНИЯ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ПОЛЬЗУЮЩИЕСЯ ЛЬГОТАМИ ПО НАЛОГАМ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125" y="1897063"/>
            <a:ext cx="3251200" cy="1214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(</a:t>
            </a:r>
            <a:r>
              <a:rPr lang="ru-RU" sz="1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04.10.2014 № 284-ФЗ)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750" y="3933825"/>
            <a:ext cx="3330575" cy="12684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налог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(Решение Совета народных депутатов Зеленовского сельского поселения  от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27.08.2019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123)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16500" y="3716338"/>
            <a:ext cx="3633788" cy="1485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Освобождены от уплаты налога в размере 100%</a:t>
            </a:r>
            <a:r>
              <a:rPr lang="en-US" sz="1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собственники (пользователи) земельных участков – пенсионеры (мужчины -60 лет и старше, женщины 55 лет и старше) в отношении земельных участков, предоставленных для личного подсобного хозяйства, огородничества или животноводства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941763" y="4451350"/>
            <a:ext cx="9906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32363" y="1484313"/>
            <a:ext cx="3709987" cy="1944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Освобождены от уплаты налога в размере 100%</a:t>
            </a:r>
            <a:r>
              <a:rPr lang="en-US" sz="1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</a:t>
            </a:r>
            <a:r>
              <a:rPr lang="en-US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Великой Отечественной войны</a:t>
            </a:r>
            <a:r>
              <a:rPr lang="en-US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en-US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0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группы, инвалиды с детства.</a:t>
            </a:r>
          </a:p>
          <a:p>
            <a:pPr>
              <a:buFontTx/>
              <a:buChar char="-"/>
              <a:defRPr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</a:t>
            </a:r>
          </a:p>
          <a:p>
            <a:pPr>
              <a:buFontTx/>
              <a:buChar char="-"/>
              <a:defRPr/>
            </a:pPr>
            <a:endParaRPr lang="ru-RU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941763" y="2395538"/>
            <a:ext cx="9906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79388" y="115888"/>
            <a:ext cx="8856662" cy="5048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ЗЕЛЕНОВСКОГО СЕЛЬСКОГО ПОСЕЛЕНИЯ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2019 ГОД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8555" name="Group 12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790748987"/>
              </p:ext>
            </p:extLst>
          </p:nvPr>
        </p:nvGraphicFramePr>
        <p:xfrm>
          <a:off x="233363" y="1700808"/>
          <a:ext cx="7795021" cy="2038919"/>
        </p:xfrm>
        <a:graphic>
          <a:graphicData uri="http://schemas.openxmlformats.org/drawingml/2006/table">
            <a:tbl>
              <a:tblPr/>
              <a:tblGrid>
                <a:gridCol w="480855"/>
                <a:gridCol w="2165614"/>
                <a:gridCol w="756064"/>
                <a:gridCol w="1265623"/>
                <a:gridCol w="982729"/>
                <a:gridCol w="982729"/>
                <a:gridCol w="1161407"/>
              </a:tblGrid>
              <a:tr h="4954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76002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Доходы, всего: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3812,9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3972,0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5396,8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5388,0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141,3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320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76002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49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налоговые доходы и неналоговые доходы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1211,0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1066,0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1153,1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1152,7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95,2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693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2601,9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2906,0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4243,7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4235,3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162,8</a:t>
                      </a:r>
                    </a:p>
                  </a:txBody>
                  <a:tcPr marL="91438" marR="91438"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cxnSp>
        <p:nvCxnSpPr>
          <p:cNvPr id="18475" name="AutoShape 49"/>
          <p:cNvCxnSpPr>
            <a:cxnSpLocks noChangeShapeType="1"/>
          </p:cNvCxnSpPr>
          <p:nvPr/>
        </p:nvCxnSpPr>
        <p:spPr bwMode="auto">
          <a:xfrm>
            <a:off x="7308850" y="17954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76" name="AutoShape 50"/>
          <p:cNvCxnSpPr>
            <a:cxnSpLocks noChangeShapeType="1"/>
          </p:cNvCxnSpPr>
          <p:nvPr/>
        </p:nvCxnSpPr>
        <p:spPr bwMode="auto">
          <a:xfrm>
            <a:off x="7308850" y="17954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8556" name="Group 1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3540782"/>
              </p:ext>
            </p:extLst>
          </p:nvPr>
        </p:nvGraphicFramePr>
        <p:xfrm>
          <a:off x="251519" y="3860800"/>
          <a:ext cx="7776863" cy="1371370"/>
        </p:xfrm>
        <a:graphic>
          <a:graphicData uri="http://schemas.openxmlformats.org/drawingml/2006/table">
            <a:tbl>
              <a:tblPr/>
              <a:tblGrid>
                <a:gridCol w="470778"/>
                <a:gridCol w="2073916"/>
                <a:gridCol w="799359"/>
                <a:gridCol w="1304819"/>
                <a:gridCol w="983082"/>
                <a:gridCol w="893712"/>
                <a:gridCol w="1251197"/>
              </a:tblGrid>
              <a:tr h="7203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1" marR="91441" marT="45605" marB="456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707EB"/>
                        </a:gs>
                        <a:gs pos="100000">
                          <a:srgbClr val="0B036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Расходы , всего: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05" marB="456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3854,7</a:t>
                      </a:r>
                    </a:p>
                  </a:txBody>
                  <a:tcPr marL="91441" marR="91441" marT="45605" marB="456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3972,0</a:t>
                      </a:r>
                    </a:p>
                  </a:txBody>
                  <a:tcPr marL="91441" marR="91441" marT="45605" marB="456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5552,8</a:t>
                      </a:r>
                    </a:p>
                  </a:txBody>
                  <a:tcPr marL="91441" marR="91441" marT="45605" marB="456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5544,4</a:t>
                      </a:r>
                    </a:p>
                  </a:txBody>
                  <a:tcPr marL="91441" marR="91441" marT="45605" marB="456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143,8</a:t>
                      </a:r>
                    </a:p>
                  </a:txBody>
                  <a:tcPr marL="91441" marR="91441" marT="45605" marB="456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57" name="Group 1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0618638"/>
              </p:ext>
            </p:extLst>
          </p:nvPr>
        </p:nvGraphicFramePr>
        <p:xfrm>
          <a:off x="251520" y="5373216"/>
          <a:ext cx="7776865" cy="576063"/>
        </p:xfrm>
        <a:graphic>
          <a:graphicData uri="http://schemas.openxmlformats.org/drawingml/2006/table">
            <a:tbl>
              <a:tblPr/>
              <a:tblGrid>
                <a:gridCol w="472543"/>
                <a:gridCol w="2071072"/>
                <a:gridCol w="799524"/>
                <a:gridCol w="1304941"/>
                <a:gridCol w="983333"/>
                <a:gridCol w="893938"/>
                <a:gridCol w="1251514"/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</a:p>
                  </a:txBody>
                  <a:tcPr marL="91444" marR="91444" marT="45880" marB="458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(-),профицит (+)</a:t>
                      </a:r>
                    </a:p>
                  </a:txBody>
                  <a:tcPr marL="91444" marR="91444" marT="45880" marB="458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</a:p>
                  </a:txBody>
                  <a:tcPr marL="91444" marR="91444" marT="45880" marB="458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4" marR="91444" marT="45880" marB="458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-156,0</a:t>
                      </a:r>
                    </a:p>
                  </a:txBody>
                  <a:tcPr marL="91444" marR="91444" marT="45880" marB="458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-156,4</a:t>
                      </a:r>
                    </a:p>
                  </a:txBody>
                  <a:tcPr marL="91444" marR="91444" marT="45880" marB="458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4" marR="91444" marT="45880" marB="4588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8513" name="Line 183"/>
          <p:cNvSpPr>
            <a:spLocks noChangeShapeType="1"/>
          </p:cNvSpPr>
          <p:nvPr/>
        </p:nvSpPr>
        <p:spPr bwMode="auto">
          <a:xfrm>
            <a:off x="46434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516" name="Text Box 186"/>
          <p:cNvSpPr txBox="1">
            <a:spLocks noChangeArrowheads="1"/>
          </p:cNvSpPr>
          <p:nvPr/>
        </p:nvSpPr>
        <p:spPr bwMode="auto">
          <a:xfrm rot="10800000" flipV="1">
            <a:off x="2843808" y="1047700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</a:rPr>
              <a:t>Ф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</a:rPr>
              <a:t>акт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518" name="Text Box 188"/>
          <p:cNvSpPr txBox="1">
            <a:spLocks noChangeArrowheads="1"/>
          </p:cNvSpPr>
          <p:nvPr/>
        </p:nvSpPr>
        <p:spPr bwMode="auto">
          <a:xfrm rot="-5400000">
            <a:off x="-150813" y="2749551"/>
            <a:ext cx="12239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solidFill>
                  <a:srgbClr val="FFFFFF"/>
                </a:solidFill>
                <a:latin typeface="Bookman Old Style" pitchFamily="18" charset="0"/>
              </a:rPr>
              <a:t>доходы</a:t>
            </a:r>
          </a:p>
        </p:txBody>
      </p:sp>
      <p:sp>
        <p:nvSpPr>
          <p:cNvPr id="18519" name="Text Box 189"/>
          <p:cNvSpPr txBox="1">
            <a:spLocks noChangeArrowheads="1"/>
          </p:cNvSpPr>
          <p:nvPr/>
        </p:nvSpPr>
        <p:spPr bwMode="auto">
          <a:xfrm>
            <a:off x="7020272" y="1052736"/>
            <a:ext cx="93610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</a:t>
            </a: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уровню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18521" name="Text Box 193"/>
          <p:cNvSpPr txBox="1">
            <a:spLocks noChangeArrowheads="1"/>
          </p:cNvSpPr>
          <p:nvPr/>
        </p:nvSpPr>
        <p:spPr bwMode="auto">
          <a:xfrm>
            <a:off x="684213" y="1406525"/>
            <a:ext cx="1871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</a:p>
        </p:txBody>
      </p:sp>
      <p:sp>
        <p:nvSpPr>
          <p:cNvPr id="18522" name="Text Box 194"/>
          <p:cNvSpPr txBox="1">
            <a:spLocks noChangeArrowheads="1"/>
          </p:cNvSpPr>
          <p:nvPr/>
        </p:nvSpPr>
        <p:spPr bwMode="auto">
          <a:xfrm>
            <a:off x="7631112" y="692696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</a:rPr>
              <a:t>тыс.рублей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523" name="Text Box 195"/>
          <p:cNvSpPr txBox="1">
            <a:spLocks noChangeArrowheads="1"/>
          </p:cNvSpPr>
          <p:nvPr/>
        </p:nvSpPr>
        <p:spPr bwMode="auto">
          <a:xfrm>
            <a:off x="2987824" y="1406525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6600"/>
                </a:solidFill>
                <a:latin typeface="Times New Roman" pitchFamily="18" charset="0"/>
              </a:rPr>
              <a:t>2018г</a:t>
            </a:r>
            <a:r>
              <a:rPr lang="ru-RU" altLang="ru-RU" sz="1200" b="1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524" name="Text Box 196"/>
          <p:cNvSpPr txBox="1">
            <a:spLocks noChangeArrowheads="1"/>
          </p:cNvSpPr>
          <p:nvPr/>
        </p:nvSpPr>
        <p:spPr bwMode="auto">
          <a:xfrm rot="-5400000">
            <a:off x="-41275" y="4225925"/>
            <a:ext cx="1008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solidFill>
                  <a:srgbClr val="FFFFFF"/>
                </a:solidFill>
                <a:latin typeface="Bookman Old Style" pitchFamily="18" charset="0"/>
              </a:rPr>
              <a:t>расходы</a:t>
            </a:r>
          </a:p>
        </p:txBody>
      </p:sp>
      <p:sp>
        <p:nvSpPr>
          <p:cNvPr id="18526" name="Rectangle 197"/>
          <p:cNvSpPr>
            <a:spLocks noChangeArrowheads="1"/>
          </p:cNvSpPr>
          <p:nvPr/>
        </p:nvSpPr>
        <p:spPr bwMode="auto">
          <a:xfrm>
            <a:off x="3923928" y="1412776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6600"/>
                </a:solidFill>
                <a:latin typeface="Times New Roman" pitchFamily="18" charset="0"/>
              </a:rPr>
              <a:t>2019г</a:t>
            </a:r>
            <a:r>
              <a:rPr lang="ru-RU" altLang="ru-RU" sz="1400" b="1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527" name="Rectangle 198"/>
          <p:cNvSpPr>
            <a:spLocks noChangeArrowheads="1"/>
          </p:cNvSpPr>
          <p:nvPr/>
        </p:nvSpPr>
        <p:spPr bwMode="auto">
          <a:xfrm>
            <a:off x="3563888" y="836712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CC0000"/>
                </a:solidFill>
                <a:latin typeface="Times New Roman" pitchFamily="18" charset="0"/>
              </a:rPr>
              <a:t>     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</a:rPr>
              <a:t>Первоначальный    </a:t>
            </a: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</a:rPr>
              <a:t>         план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528" name="Rectangle 199"/>
          <p:cNvSpPr>
            <a:spLocks noChangeArrowheads="1"/>
          </p:cNvSpPr>
          <p:nvPr/>
        </p:nvSpPr>
        <p:spPr bwMode="auto">
          <a:xfrm>
            <a:off x="4211638" y="83661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CC0000"/>
                </a:solidFill>
                <a:latin typeface="Times New Roman" pitchFamily="18" charset="0"/>
              </a:rPr>
              <a:t>    </a:t>
            </a:r>
            <a:endParaRPr lang="ru-RU" sz="1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529" name="Rectangle 200"/>
          <p:cNvSpPr>
            <a:spLocks noChangeArrowheads="1"/>
          </p:cNvSpPr>
          <p:nvPr/>
        </p:nvSpPr>
        <p:spPr bwMode="auto">
          <a:xfrm>
            <a:off x="4067175" y="836613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ru-RU" sz="1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836712"/>
            <a:ext cx="108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</a:rPr>
              <a:t> Уточненный  </a:t>
            </a:r>
          </a:p>
          <a:p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</a:rPr>
              <a:t>        план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402745"/>
            <a:ext cx="720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6600"/>
                </a:solidFill>
                <a:latin typeface="Times New Roman" pitchFamily="18" charset="0"/>
              </a:rPr>
              <a:t>2019г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084168" y="1015365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</a:rPr>
              <a:t>Факт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412776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6600"/>
                </a:solidFill>
                <a:latin typeface="Times New Roman" pitchFamily="18" charset="0"/>
              </a:rPr>
              <a:t>2019г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4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0"/>
            <a:ext cx="6768752" cy="83671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БЮДЖЕТ ЗЕЛЕНОВСКОГО СЕЛЬСКОГО ПОСЕЛЕНИЯ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2019 ГОД</a:t>
            </a:r>
          </a:p>
        </p:txBody>
      </p:sp>
      <p:graphicFrame>
        <p:nvGraphicFramePr>
          <p:cNvPr id="7261" name="Group 9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962667475"/>
              </p:ext>
            </p:extLst>
          </p:nvPr>
        </p:nvGraphicFramePr>
        <p:xfrm>
          <a:off x="107504" y="1412875"/>
          <a:ext cx="3096344" cy="3321034"/>
        </p:xfrm>
        <a:graphic>
          <a:graphicData uri="http://schemas.openxmlformats.org/drawingml/2006/table">
            <a:tbl>
              <a:tblPr/>
              <a:tblGrid>
                <a:gridCol w="2088193"/>
                <a:gridCol w="1008151"/>
              </a:tblGrid>
              <a:tr h="482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41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Доходы от уплаты акцизов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437,9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40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Налог на совокупный доход 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83,3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295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51,7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299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Госпошлина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438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452,2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880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75,8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5632" name="Text Box 118"/>
          <p:cNvSpPr txBox="1">
            <a:spLocks noChangeArrowheads="1"/>
          </p:cNvSpPr>
          <p:nvPr/>
        </p:nvSpPr>
        <p:spPr bwMode="auto">
          <a:xfrm>
            <a:off x="0" y="908050"/>
            <a:ext cx="341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solidFill>
                  <a:srgbClr val="0070C0"/>
                </a:solidFill>
                <a:latin typeface="Bookman Old Style" pitchFamily="18" charset="0"/>
              </a:rPr>
              <a:t>ДОХОДЫ БЮДЖЕТА – </a:t>
            </a:r>
            <a:r>
              <a:rPr lang="ru-RU" altLang="ru-RU" sz="1400" b="1" dirty="0" smtClean="0">
                <a:solidFill>
                  <a:srgbClr val="0070C0"/>
                </a:solidFill>
                <a:latin typeface="Bookman Old Style" pitchFamily="18" charset="0"/>
              </a:rPr>
              <a:t>5388,0</a:t>
            </a:r>
            <a:endParaRPr lang="ru-RU" altLang="ru-RU" sz="1400" b="1" dirty="0">
              <a:solidFill>
                <a:srgbClr val="0070C0"/>
              </a:solidFill>
            </a:endParaRPr>
          </a:p>
        </p:txBody>
      </p:sp>
      <p:sp>
        <p:nvSpPr>
          <p:cNvPr id="25633" name="Text Box 820"/>
          <p:cNvSpPr txBox="1">
            <a:spLocks noChangeArrowheads="1"/>
          </p:cNvSpPr>
          <p:nvPr/>
        </p:nvSpPr>
        <p:spPr bwMode="auto">
          <a:xfrm>
            <a:off x="5508625" y="981075"/>
            <a:ext cx="363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solidFill>
                  <a:srgbClr val="00B050"/>
                </a:solidFill>
                <a:latin typeface="Bookman Old Style" pitchFamily="18" charset="0"/>
              </a:rPr>
              <a:t>РАСХОДЫ БЮДЖЕТА – </a:t>
            </a:r>
            <a:r>
              <a:rPr lang="ru-RU" altLang="ru-RU" sz="1400" b="1" dirty="0" smtClean="0">
                <a:solidFill>
                  <a:srgbClr val="00B050"/>
                </a:solidFill>
                <a:latin typeface="Bookman Old Style" pitchFamily="18" charset="0"/>
              </a:rPr>
              <a:t>5544,4</a:t>
            </a:r>
            <a:endParaRPr lang="ru-RU" altLang="ru-RU" sz="1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graphicFrame>
        <p:nvGraphicFramePr>
          <p:cNvPr id="5216" name="Group 9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2140160"/>
              </p:ext>
            </p:extLst>
          </p:nvPr>
        </p:nvGraphicFramePr>
        <p:xfrm>
          <a:off x="5724525" y="1412875"/>
          <a:ext cx="3240088" cy="4464052"/>
        </p:xfrm>
        <a:graphic>
          <a:graphicData uri="http://schemas.openxmlformats.org/drawingml/2006/table">
            <a:tbl>
              <a:tblPr/>
              <a:tblGrid>
                <a:gridCol w="2160588"/>
                <a:gridCol w="10795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расходы  </a:t>
                      </a:r>
                    </a:p>
                  </a:txBody>
                  <a:tcPr marL="3600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3572,7</a:t>
                      </a:r>
                    </a:p>
                  </a:txBody>
                  <a:tcPr marL="0" marR="90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3600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144,0</a:t>
                      </a:r>
                    </a:p>
                  </a:txBody>
                  <a:tcPr marL="0" marR="90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3600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581,2</a:t>
                      </a:r>
                    </a:p>
                  </a:txBody>
                  <a:tcPr marL="0" marR="90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1064,0</a:t>
                      </a:r>
                    </a:p>
                  </a:txBody>
                  <a:tcPr marL="0" marR="90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3600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182,6</a:t>
                      </a:r>
                    </a:p>
                  </a:txBody>
                  <a:tcPr marL="0" marR="90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5654" name="Rectangle 88"/>
          <p:cNvSpPr>
            <a:spLocks noChangeArrowheads="1"/>
          </p:cNvSpPr>
          <p:nvPr/>
        </p:nvSpPr>
        <p:spPr bwMode="auto">
          <a:xfrm>
            <a:off x="7596188" y="692150"/>
            <a:ext cx="1285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5655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12850"/>
            <a:ext cx="1918264" cy="37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50530" y="5157192"/>
            <a:ext cx="2160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Результат исполнения бюджета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(дефицит)-156,4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5543373"/>
              </p:ext>
            </p:extLst>
          </p:nvPr>
        </p:nvGraphicFramePr>
        <p:xfrm>
          <a:off x="107504" y="4797152"/>
          <a:ext cx="3095625" cy="1152128"/>
        </p:xfrm>
        <a:graphic>
          <a:graphicData uri="http://schemas.openxmlformats.org/drawingml/2006/table">
            <a:tbl>
              <a:tblPr/>
              <a:tblGrid>
                <a:gridCol w="2087563"/>
                <a:gridCol w="100806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 </a:t>
                      </a:r>
                    </a:p>
                  </a:txBody>
                  <a:tcPr marL="36000" marR="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4235,3</a:t>
                      </a:r>
                    </a:p>
                  </a:txBody>
                  <a:tcPr marL="0" marR="90000" marT="3600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88640"/>
            <a:ext cx="6984776" cy="968375"/>
          </a:xfrm>
          <a:noFill/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ЗЕЛЕНОВСКОГО СЕЛЬСКОГО ПОСЕЛЕНИЯ</a:t>
            </a:r>
          </a:p>
        </p:txBody>
      </p:sp>
      <p:sp>
        <p:nvSpPr>
          <p:cNvPr id="20515" name="Rectangle 707"/>
          <p:cNvSpPr>
            <a:spLocks noChangeArrowheads="1"/>
          </p:cNvSpPr>
          <p:nvPr/>
        </p:nvSpPr>
        <p:spPr bwMode="auto">
          <a:xfrm rot="10800000" flipV="1">
            <a:off x="7793038" y="1366838"/>
            <a:ext cx="1133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тыс.рублей</a:t>
            </a:r>
          </a:p>
        </p:txBody>
      </p:sp>
      <p:graphicFrame>
        <p:nvGraphicFramePr>
          <p:cNvPr id="20513" name="Object 33"/>
          <p:cNvGraphicFramePr>
            <a:graphicFrameLocks noChangeAspect="1"/>
          </p:cNvGraphicFramePr>
          <p:nvPr/>
        </p:nvGraphicFramePr>
        <p:xfrm>
          <a:off x="1547813" y="1366838"/>
          <a:ext cx="6096000" cy="4067175"/>
        </p:xfrm>
        <a:graphic>
          <a:graphicData uri="http://schemas.openxmlformats.org/presentationml/2006/ole">
            <p:oleObj spid="_x0000_s20560" r:id="rId3" imgW="6096528" imgH="4066384" progId="Excel.Sheet.8">
              <p:embed/>
            </p:oleObj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8868284"/>
              </p:ext>
            </p:extLst>
          </p:nvPr>
        </p:nvGraphicFramePr>
        <p:xfrm>
          <a:off x="61913" y="1679575"/>
          <a:ext cx="8640762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17" name="Прямоугольник 3"/>
          <p:cNvSpPr>
            <a:spLocks noChangeArrowheads="1"/>
          </p:cNvSpPr>
          <p:nvPr/>
        </p:nvSpPr>
        <p:spPr bwMode="auto">
          <a:xfrm>
            <a:off x="2339975" y="20605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BC26B1"/>
                </a:solidFill>
                <a:latin typeface="Times New Roman" pitchFamily="18" charset="0"/>
              </a:rPr>
              <a:t>3812,9</a:t>
            </a:r>
            <a:endParaRPr lang="ru-RU" altLang="ru-RU" b="1" dirty="0">
              <a:solidFill>
                <a:srgbClr val="BC26B1"/>
              </a:solidFill>
              <a:latin typeface="Times New Roman" pitchFamily="18" charset="0"/>
            </a:endParaRPr>
          </a:p>
        </p:txBody>
      </p:sp>
      <p:sp>
        <p:nvSpPr>
          <p:cNvPr id="20518" name="Прямоугольник 4"/>
          <p:cNvSpPr>
            <a:spLocks noChangeArrowheads="1"/>
          </p:cNvSpPr>
          <p:nvPr/>
        </p:nvSpPr>
        <p:spPr bwMode="auto">
          <a:xfrm>
            <a:off x="4211960" y="2092325"/>
            <a:ext cx="895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A12AD6"/>
                </a:solidFill>
                <a:latin typeface="Times New Roman" pitchFamily="18" charset="0"/>
              </a:rPr>
              <a:t>5388,0</a:t>
            </a:r>
            <a:endParaRPr lang="ru-RU" altLang="ru-RU" b="1" dirty="0">
              <a:solidFill>
                <a:srgbClr val="A12AD6"/>
              </a:solidFill>
              <a:latin typeface="Times New Roman" pitchFamily="18" charset="0"/>
            </a:endParaRPr>
          </a:p>
        </p:txBody>
      </p:sp>
      <p:sp>
        <p:nvSpPr>
          <p:cNvPr id="20519" name="Прямоугольник 5"/>
          <p:cNvSpPr>
            <a:spLocks noChangeArrowheads="1"/>
          </p:cNvSpPr>
          <p:nvPr/>
        </p:nvSpPr>
        <p:spPr bwMode="auto">
          <a:xfrm>
            <a:off x="3708400" y="2506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0520" name="Прямоугольник 1"/>
          <p:cNvSpPr>
            <a:spLocks noChangeArrowheads="1"/>
          </p:cNvSpPr>
          <p:nvPr/>
        </p:nvSpPr>
        <p:spPr bwMode="auto">
          <a:xfrm>
            <a:off x="5651500" y="2506663"/>
            <a:ext cx="83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 dirty="0">
              <a:solidFill>
                <a:srgbClr val="A12AD6"/>
              </a:solidFill>
              <a:latin typeface="Times New Roman" pitchFamily="18" charset="0"/>
            </a:endParaRPr>
          </a:p>
        </p:txBody>
      </p:sp>
      <p:pic>
        <p:nvPicPr>
          <p:cNvPr id="20521" name="Рисунок 2" descr="финпомощь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150"/>
            <a:ext cx="23399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7848872" cy="74741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ЗЕЛЕНОВСКОГО СЕЛЬСКОГО ПОСЕЛЕНИЯ  ЗА  2019 ГОД. </a:t>
            </a:r>
            <a:br>
              <a:rPr lang="ru-RU" alt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84" name="Object 8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9375" y="2441575"/>
          <a:ext cx="4903788" cy="4849813"/>
        </p:xfrm>
        <a:graphic>
          <a:graphicData uri="http://schemas.openxmlformats.org/presentationml/2006/ole">
            <p:oleObj spid="_x0000_s21671" r:id="rId3" imgW="4901609" imgH="4846740" progId="Excel.Sheet.8">
              <p:embed/>
            </p:oleObj>
          </a:graphicData>
        </a:graphic>
      </p:graphicFrame>
      <p:sp>
        <p:nvSpPr>
          <p:cNvPr id="21588" name="AutoShape 5"/>
          <p:cNvSpPr>
            <a:spLocks noChangeArrowheads="1"/>
          </p:cNvSpPr>
          <p:nvPr/>
        </p:nvSpPr>
        <p:spPr bwMode="auto">
          <a:xfrm>
            <a:off x="1619672" y="908720"/>
            <a:ext cx="1800225" cy="863600"/>
          </a:xfrm>
          <a:prstGeom prst="wedgeRectCallout">
            <a:avLst>
              <a:gd name="adj1" fmla="val 14458"/>
              <a:gd name="adj2" fmla="val 100642"/>
            </a:avLst>
          </a:prstGeom>
          <a:solidFill>
            <a:srgbClr val="FFC0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1400" dirty="0">
                <a:solidFill>
                  <a:srgbClr val="002060"/>
                </a:solidFill>
                <a:latin typeface="Bookman Old Style" pitchFamily="18" charset="0"/>
              </a:rPr>
              <a:t>НДФЛ </a:t>
            </a:r>
            <a:r>
              <a:rPr lang="ru-RU" altLang="ru-RU" sz="1400" dirty="0" smtClean="0">
                <a:solidFill>
                  <a:srgbClr val="002060"/>
                </a:solidFill>
              </a:rPr>
              <a:t>4,3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</a:rPr>
              <a:t>%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2060"/>
                </a:solidFill>
              </a:rPr>
              <a:t>50,0 </a:t>
            </a:r>
            <a:r>
              <a:rPr lang="ru-RU" alt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тыс.руб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altLang="ru-RU" sz="1600" dirty="0"/>
          </a:p>
        </p:txBody>
      </p:sp>
      <p:sp>
        <p:nvSpPr>
          <p:cNvPr id="21589" name="AutoShape 6"/>
          <p:cNvSpPr>
            <a:spLocks noChangeArrowheads="1"/>
          </p:cNvSpPr>
          <p:nvPr/>
        </p:nvSpPr>
        <p:spPr bwMode="auto">
          <a:xfrm>
            <a:off x="3713480" y="987425"/>
            <a:ext cx="1800225" cy="1081088"/>
          </a:xfrm>
          <a:prstGeom prst="wedgeRectCallout">
            <a:avLst>
              <a:gd name="adj1" fmla="val -77848"/>
              <a:gd name="adj2" fmla="val 72028"/>
            </a:avLst>
          </a:prstGeom>
          <a:solidFill>
            <a:srgbClr val="EDB0EE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Налоги на совокупный доход </a:t>
            </a:r>
            <a:r>
              <a:rPr lang="ru-RU" altLang="ru-RU" sz="1400" dirty="0" smtClean="0">
                <a:solidFill>
                  <a:srgbClr val="002060"/>
                </a:solidFill>
              </a:rPr>
              <a:t>7,2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</a:rPr>
              <a:t>%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altLang="ru-RU" sz="1400" dirty="0" smtClean="0">
                <a:solidFill>
                  <a:srgbClr val="002060"/>
                </a:solidFill>
              </a:rPr>
              <a:t>83,3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тыс.руб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1590" name="AutoShape 7"/>
          <p:cNvSpPr>
            <a:spLocks noChangeArrowheads="1"/>
          </p:cNvSpPr>
          <p:nvPr/>
        </p:nvSpPr>
        <p:spPr bwMode="auto">
          <a:xfrm>
            <a:off x="6012160" y="2636912"/>
            <a:ext cx="2376487" cy="792163"/>
          </a:xfrm>
          <a:prstGeom prst="wedgeRectCallout">
            <a:avLst>
              <a:gd name="adj1" fmla="val -81058"/>
              <a:gd name="adj2" fmla="val 66455"/>
            </a:avLst>
          </a:prstGeom>
          <a:solidFill>
            <a:srgbClr val="92D05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Налоги на имущество</a:t>
            </a:r>
            <a:r>
              <a:rPr lang="ru-RU" alt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altLang="ru-RU" sz="1400" dirty="0" smtClean="0">
                <a:solidFill>
                  <a:srgbClr val="002060"/>
                </a:solidFill>
              </a:rPr>
              <a:t>4,5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</a:rPr>
              <a:t>%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rgbClr val="002060"/>
                </a:solidFill>
              </a:rPr>
              <a:t>51,7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Bookman Old Style" pitchFamily="18" charset="0"/>
              </a:rPr>
              <a:t>тыс.ру</a:t>
            </a:r>
            <a:r>
              <a:rPr lang="ru-RU" altLang="ru-RU" sz="1400" dirty="0" err="1">
                <a:latin typeface="Bookman Old Style" pitchFamily="18" charset="0"/>
              </a:rPr>
              <a:t>б</a:t>
            </a:r>
            <a:endParaRPr lang="ru-RU" altLang="ru-RU" sz="1400" dirty="0">
              <a:latin typeface="Bookman Old Style" pitchFamily="18" charset="0"/>
            </a:endParaRPr>
          </a:p>
        </p:txBody>
      </p:sp>
      <p:sp>
        <p:nvSpPr>
          <p:cNvPr id="21591" name="AutoShape 8"/>
          <p:cNvSpPr>
            <a:spLocks noChangeArrowheads="1"/>
          </p:cNvSpPr>
          <p:nvPr/>
        </p:nvSpPr>
        <p:spPr bwMode="auto">
          <a:xfrm>
            <a:off x="5533489" y="4395073"/>
            <a:ext cx="1997873" cy="762119"/>
          </a:xfrm>
          <a:prstGeom prst="wedgeRectCallout">
            <a:avLst>
              <a:gd name="adj1" fmla="val -63113"/>
              <a:gd name="adj2" fmla="val 30327"/>
            </a:avLst>
          </a:prstGeom>
          <a:solidFill>
            <a:srgbClr val="C000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Bookman Old Style" pitchFamily="18" charset="0"/>
              </a:rPr>
              <a:t>ГОСПОШЛИНА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0</a:t>
            </a:r>
            <a:r>
              <a:rPr lang="ru-RU" altLang="ru-RU" sz="1400" dirty="0" smtClean="0">
                <a:solidFill>
                  <a:schemeClr val="bg1"/>
                </a:solidFill>
                <a:latin typeface="Bookman Old Style" pitchFamily="18" charset="0"/>
              </a:rPr>
              <a:t>,</a:t>
            </a:r>
            <a:r>
              <a:rPr lang="ru-RU" altLang="ru-RU" sz="1400" dirty="0">
                <a:solidFill>
                  <a:schemeClr val="bg1"/>
                </a:solidFill>
              </a:rPr>
              <a:t>2</a:t>
            </a:r>
            <a:r>
              <a:rPr lang="ru-RU" altLang="ru-RU" sz="1400" dirty="0" smtClean="0">
                <a:solidFill>
                  <a:schemeClr val="bg1"/>
                </a:solidFill>
                <a:latin typeface="Bookman Old Style" pitchFamily="18" charset="0"/>
              </a:rPr>
              <a:t>%</a:t>
            </a:r>
            <a:endParaRPr lang="ru-RU" altLang="ru-RU" sz="1400" dirty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1,8 </a:t>
            </a:r>
            <a:r>
              <a:rPr lang="ru-RU" altLang="ru-RU" sz="1400" dirty="0" err="1">
                <a:solidFill>
                  <a:schemeClr val="bg1"/>
                </a:solidFill>
                <a:latin typeface="Bookman Old Style" pitchFamily="18" charset="0"/>
              </a:rPr>
              <a:t>тыс.руб</a:t>
            </a:r>
            <a:endParaRPr lang="ru-RU" altLang="ru-RU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592" name="AutoShape 9"/>
          <p:cNvSpPr>
            <a:spLocks noChangeArrowheads="1"/>
          </p:cNvSpPr>
          <p:nvPr/>
        </p:nvSpPr>
        <p:spPr bwMode="auto">
          <a:xfrm>
            <a:off x="4904691" y="5229200"/>
            <a:ext cx="3456061" cy="1224136"/>
          </a:xfrm>
          <a:prstGeom prst="wedgeRectCallout">
            <a:avLst>
              <a:gd name="adj1" fmla="val -55836"/>
              <a:gd name="adj2" fmla="val -37673"/>
            </a:avLst>
          </a:prstGeom>
          <a:solidFill>
            <a:srgbClr val="A6EAF8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Доходы от использования имущества, находящегося в государственной и муниципальной </a:t>
            </a:r>
            <a:r>
              <a:rPr lang="ru-RU" altLang="ru-RU" sz="1400" dirty="0" smtClean="0">
                <a:solidFill>
                  <a:srgbClr val="002060"/>
                </a:solidFill>
              </a:rPr>
              <a:t>собственности 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itchFamily="18" charset="0"/>
              </a:rPr>
              <a:t>6,6%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rgbClr val="002060"/>
                </a:solidFill>
              </a:rPr>
              <a:t>75,8 </a:t>
            </a:r>
            <a:r>
              <a:rPr lang="ru-RU" alt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тыс.руб</a:t>
            </a:r>
            <a:endParaRPr lang="ru-RU" alt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21593" name="AutoShape 10"/>
          <p:cNvCxnSpPr>
            <a:cxnSpLocks noChangeShapeType="1"/>
          </p:cNvCxnSpPr>
          <p:nvPr/>
        </p:nvCxnSpPr>
        <p:spPr bwMode="auto">
          <a:xfrm>
            <a:off x="4356100" y="40830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94" name="AutoShape 13"/>
          <p:cNvSpPr>
            <a:spLocks noChangeArrowheads="1"/>
          </p:cNvSpPr>
          <p:nvPr/>
        </p:nvSpPr>
        <p:spPr bwMode="auto">
          <a:xfrm>
            <a:off x="5795963" y="963295"/>
            <a:ext cx="2525712" cy="1584325"/>
          </a:xfrm>
          <a:prstGeom prst="wedgeRectCallout">
            <a:avLst>
              <a:gd name="adj1" fmla="val -104405"/>
              <a:gd name="adj2" fmla="val 4470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</a:rPr>
              <a:t>Акцизы по подакцизным товарам(продукции),производимым на территории РФ </a:t>
            </a:r>
            <a:r>
              <a:rPr lang="ru-RU" altLang="ru-RU" sz="1400" dirty="0" smtClean="0">
                <a:solidFill>
                  <a:schemeClr val="bg1"/>
                </a:solidFill>
              </a:rPr>
              <a:t>38,0%</a:t>
            </a:r>
            <a:endParaRPr lang="ru-RU" altLang="ru-RU" sz="1400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437,9</a:t>
            </a:r>
            <a:r>
              <a:rPr lang="ru-RU" altLang="ru-RU" sz="1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altLang="ru-RU" sz="1400" dirty="0" err="1">
                <a:solidFill>
                  <a:schemeClr val="bg1"/>
                </a:solidFill>
                <a:latin typeface="Bookman Old Style" pitchFamily="18" charset="0"/>
              </a:rPr>
              <a:t>тыс.руб</a:t>
            </a:r>
            <a:endParaRPr lang="ru-RU" altLang="ru-RU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596" name="AutoShape 8"/>
          <p:cNvSpPr>
            <a:spLocks noChangeArrowheads="1"/>
          </p:cNvSpPr>
          <p:nvPr/>
        </p:nvSpPr>
        <p:spPr bwMode="auto">
          <a:xfrm>
            <a:off x="5652120" y="3651250"/>
            <a:ext cx="2669555" cy="714375"/>
          </a:xfrm>
          <a:prstGeom prst="wedgeRectCallout">
            <a:avLst>
              <a:gd name="adj1" fmla="val -60123"/>
              <a:gd name="adj2" fmla="val -23213"/>
            </a:avLst>
          </a:prstGeom>
          <a:solidFill>
            <a:srgbClr val="00B0F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Bookman Old Style" pitchFamily="18" charset="0"/>
              </a:rPr>
              <a:t>Земельный налог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39,2</a:t>
            </a:r>
            <a:r>
              <a:rPr lang="ru-RU" altLang="ru-RU" sz="1400" dirty="0" smtClean="0">
                <a:solidFill>
                  <a:schemeClr val="bg1"/>
                </a:solidFill>
                <a:latin typeface="Bookman Old Style" pitchFamily="18" charset="0"/>
              </a:rPr>
              <a:t>%</a:t>
            </a:r>
            <a:endParaRPr lang="ru-RU" altLang="ru-RU" sz="1400" dirty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452,2</a:t>
            </a:r>
            <a:r>
              <a:rPr lang="ru-RU" altLang="ru-RU" sz="1400" dirty="0" smtClean="0">
                <a:solidFill>
                  <a:schemeClr val="bg1"/>
                </a:solidFill>
                <a:latin typeface="Bookman Old Style" pitchFamily="18" charset="0"/>
              </a:rPr>
              <a:t>тыс.руб</a:t>
            </a:r>
            <a:endParaRPr lang="ru-RU" altLang="ru-RU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21585" name="Object 81"/>
          <p:cNvGraphicFramePr>
            <a:graphicFrameLocks/>
          </p:cNvGraphicFramePr>
          <p:nvPr/>
        </p:nvGraphicFramePr>
        <p:xfrm>
          <a:off x="285750" y="2370138"/>
          <a:ext cx="4710113" cy="4495800"/>
        </p:xfrm>
        <a:graphic>
          <a:graphicData uri="http://schemas.openxmlformats.org/presentationml/2006/ole">
            <p:oleObj spid="_x0000_s21672" r:id="rId4" imgW="4712616" imgH="4493141" progId="Excel.Sheet.8">
              <p:embed/>
            </p:oleObj>
          </a:graphicData>
        </a:graphic>
      </p:graphicFrame>
      <p:graphicFrame>
        <p:nvGraphicFramePr>
          <p:cNvPr id="2" name="Object 8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1628086"/>
              </p:ext>
            </p:extLst>
          </p:nvPr>
        </p:nvGraphicFramePr>
        <p:xfrm>
          <a:off x="179512" y="2348881"/>
          <a:ext cx="46805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34528</TotalTime>
  <Words>1179</Words>
  <Application>Microsoft Office PowerPoint</Application>
  <PresentationFormat>Экран (4:3)</PresentationFormat>
  <Paragraphs>300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Лист Microsoft Office Excel 97-2003</vt:lpstr>
      <vt:lpstr>Слайд 1</vt:lpstr>
      <vt:lpstr>Слайд 2</vt:lpstr>
      <vt:lpstr>ЧТО ТАКОЕ БЮДЖЕТ ?</vt:lpstr>
      <vt:lpstr>Слайд 4</vt:lpstr>
      <vt:lpstr>Слайд 5</vt:lpstr>
      <vt:lpstr>ОСНОВНЫЕ ПАРАМЕТРЫ БЮДЖЕТА ЗЕЛЕНОВСКОГО СЕЛЬСКОГО ПОСЕЛЕНИЯ ЗА 2019 ГОД  </vt:lpstr>
      <vt:lpstr>БЮДЖЕТ ЗЕЛЕНОВСКОГО СЕЛЬСКОГО ПОСЕЛЕНИЯ ЗА 2019 ГОД</vt:lpstr>
      <vt:lpstr>ДИНАМИКА ДОХОДОВ БЮДЖЕТА ЗЕЛЕНОВСКОГО СЕЛЬСКОГО ПОСЕЛЕНИЯ</vt:lpstr>
      <vt:lpstr>СТРУКТУРА НАЛОГОВЫХ И НЕНАЛОГОВЫХ ДОХОДОВ БЮДЖЕТА ЗЕЛЕНОВСКОГО СЕЛЬСКОГО ПОСЕЛЕНИЯ  ЗА  2019 ГОД.  </vt:lpstr>
      <vt:lpstr>БЕЗВОЗМЕЗДНЫЕ ПОСТУПЛЕНИЯ В БЮДЖЕТ  ЗЕЛЕНОВСКОГО СЕЛЬСКОГО ПОСЕЛЕНИЯ                         </vt:lpstr>
      <vt:lpstr>ДИНАМИКА РАСХОДОВ БЮДЖЕТА ЗЕЛЕНОВСКОГО СЕЛЬСКОГО ПОСЕЛЕНИЯ ЗА 2019 ГОД </vt:lpstr>
      <vt:lpstr>           РАСХОДЫ БЮДЖЕТА ЗЕЛЕНОВСКОГО СЕЛЬСКОГО ПОСЕЛЕНИЯ ПО РАЗДЕЛАМ  </vt:lpstr>
      <vt:lpstr>РАСХОДЫ БЮДЖЕТА ЗЕЛЕНОВСКОГО СЕЛЬСКОГО ПОСЕЛЕНИЯ В РАМКАХ ПРОГРАММ В ЗА 2019 ГОД</vt:lpstr>
      <vt:lpstr>ДОРОЖНЫЙ ФОНД АДМИНИСТРАЦИИ ЗЕЛЕНОВСКОГО СЕЛЬСКОГО ПОСЕЛЕНИЯ  ЗА 2019 ГОД 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GMP</dc:title>
  <dc:creator>GorelovAV</dc:creator>
  <cp:lastModifiedBy>BUD</cp:lastModifiedBy>
  <cp:revision>2395</cp:revision>
  <cp:lastPrinted>2019-03-14T08:11:56Z</cp:lastPrinted>
  <dcterms:created xsi:type="dcterms:W3CDTF">2012-02-14T07:53:23Z</dcterms:created>
  <dcterms:modified xsi:type="dcterms:W3CDTF">2020-05-27T10:10:47Z</dcterms:modified>
</cp:coreProperties>
</file>